
<file path=[Content_Types].xml><?xml version="1.0" encoding="utf-8"?>
<Types xmlns="http://schemas.openxmlformats.org/package/2006/content-types">
  <Default Extension="bin" ContentType="application/vnd.openxmlformats-officedocument.oleObject"/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3668" r:id="rId3"/>
  </p:sldMasterIdLst>
  <p:notesMasterIdLst>
    <p:notesMasterId r:id="rId49"/>
  </p:notesMasterIdLst>
  <p:handoutMasterIdLst>
    <p:handoutMasterId r:id="rId50"/>
  </p:handoutMasterIdLst>
  <p:sldIdLst>
    <p:sldId id="267" r:id="rId4"/>
    <p:sldId id="272" r:id="rId5"/>
    <p:sldId id="269" r:id="rId6"/>
    <p:sldId id="337" r:id="rId7"/>
    <p:sldId id="375" r:id="rId8"/>
    <p:sldId id="374" r:id="rId9"/>
    <p:sldId id="373" r:id="rId10"/>
    <p:sldId id="292" r:id="rId11"/>
    <p:sldId id="293" r:id="rId12"/>
    <p:sldId id="318" r:id="rId13"/>
    <p:sldId id="282" r:id="rId14"/>
    <p:sldId id="260" r:id="rId15"/>
    <p:sldId id="283" r:id="rId16"/>
    <p:sldId id="284" r:id="rId17"/>
    <p:sldId id="285" r:id="rId18"/>
    <p:sldId id="389" r:id="rId19"/>
    <p:sldId id="295" r:id="rId20"/>
    <p:sldId id="359" r:id="rId21"/>
    <p:sldId id="294" r:id="rId22"/>
    <p:sldId id="298" r:id="rId23"/>
    <p:sldId id="299" r:id="rId24"/>
    <p:sldId id="300" r:id="rId25"/>
    <p:sldId id="301" r:id="rId26"/>
    <p:sldId id="302" r:id="rId27"/>
    <p:sldId id="315" r:id="rId28"/>
    <p:sldId id="379" r:id="rId29"/>
    <p:sldId id="380" r:id="rId30"/>
    <p:sldId id="376" r:id="rId31"/>
    <p:sldId id="360" r:id="rId32"/>
    <p:sldId id="381" r:id="rId33"/>
    <p:sldId id="385" r:id="rId34"/>
    <p:sldId id="382" r:id="rId35"/>
    <p:sldId id="383" r:id="rId36"/>
    <p:sldId id="384" r:id="rId37"/>
    <p:sldId id="392" r:id="rId38"/>
    <p:sldId id="393" r:id="rId39"/>
    <p:sldId id="387" r:id="rId40"/>
    <p:sldId id="303" r:id="rId41"/>
    <p:sldId id="377" r:id="rId42"/>
    <p:sldId id="386" r:id="rId43"/>
    <p:sldId id="394" r:id="rId44"/>
    <p:sldId id="314" r:id="rId45"/>
    <p:sldId id="391" r:id="rId46"/>
    <p:sldId id="388" r:id="rId47"/>
    <p:sldId id="317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boyang" initials="l" lastIdx="5" clrIdx="0">
    <p:extLst>
      <p:ext uri="{19B8F6BF-5375-455C-9EA6-DF929625EA0E}">
        <p15:presenceInfo xmlns:p15="http://schemas.microsoft.com/office/powerpoint/2012/main" userId="S::boyang.liu@mailbox.tu-dresden.de::41cb647a-a3b1-45d3-874a-eac03ab6fbe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35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3T01:47:25.404" idx="1">
    <p:pos x="831" y="2477"/>
    <p:text/>
    <p:extLst>
      <p:ext uri="{C676402C-5697-4E1C-873F-D02D1690AC5C}">
        <p15:threadingInfo xmlns:p15="http://schemas.microsoft.com/office/powerpoint/2012/main" timeZoneBias="-60"/>
      </p:ext>
    </p:extLst>
  </p:cm>
  <p:cm authorId="1" dt="2022-03-13T01:48:29.047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22-03-13T01:48:30.991" idx="3">
    <p:pos x="146" y="146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03T05:05:32.495" idx="4">
    <p:pos x="10" y="10"/>
    <p:text/>
    <p:extLst>
      <p:ext uri="{C676402C-5697-4E1C-873F-D02D1690AC5C}">
        <p15:threadingInfo xmlns:p15="http://schemas.microsoft.com/office/powerpoint/2012/main" timeZoneBias="-120"/>
      </p:ext>
    </p:extLst>
  </p:cm>
  <p:cm authorId="1" dt="2022-04-03T05:05:34.686" idx="5">
    <p:pos x="146" y="146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03T05:05:32.495" idx="4">
    <p:pos x="10" y="10"/>
    <p:text/>
    <p:extLst>
      <p:ext uri="{C676402C-5697-4E1C-873F-D02D1690AC5C}">
        <p15:threadingInfo xmlns:p15="http://schemas.microsoft.com/office/powerpoint/2012/main" timeZoneBias="-120"/>
      </p:ext>
    </p:extLst>
  </p:cm>
  <p:cm authorId="1" dt="2022-04-03T05:05:34.686" idx="5">
    <p:pos x="146" y="146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03T05:05:32.495" idx="4">
    <p:pos x="10" y="10"/>
    <p:text/>
    <p:extLst>
      <p:ext uri="{C676402C-5697-4E1C-873F-D02D1690AC5C}">
        <p15:threadingInfo xmlns:p15="http://schemas.microsoft.com/office/powerpoint/2012/main" timeZoneBias="-120"/>
      </p:ext>
    </p:extLst>
  </p:cm>
  <p:cm authorId="1" dt="2022-04-03T05:05:34.686" idx="5">
    <p:pos x="146" y="146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4C75D-C1EB-4F9D-B446-605366B2D67B}" type="datetimeFigureOut">
              <a:rPr lang="de-DE" smtClean="0"/>
              <a:t>04.04.2022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B577C-A2A7-4A56-9C31-9859152EF7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6B1FD-E9F5-41D9-B46E-B58D17BE27ED}" type="datetimeFigureOut">
              <a:rPr lang="de-DE" smtClean="0"/>
              <a:t>04.04.2022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5197C-DF23-4136-A3B6-51810E177EC5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three+main+sections&amp;search_source=Entity&amp;hybrid_search_source=Entity&amp;hybrid_search_extra=%7B%22sourceType%22%3A%22answer%22%2C%22sourceId%22%3A164032273%7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Hello,everyone.I appreciate the opportunity to be with you today. I am Boyang Liu, a computer science master student. I am here to give the presentation of my research  project.The topic is “</a:t>
            </a:r>
            <a:r>
              <a:rPr lang="en-US" altLang="en-AU" dirty="0">
                <a:sym typeface="+mn-ea"/>
              </a:rPr>
              <a:t>3D scanning based estimating the center of gravity of the body</a:t>
            </a:r>
            <a:r>
              <a:rPr lang="LID4096" dirty="0"/>
              <a:t>” </a:t>
            </a:r>
            <a:r>
              <a:rPr lang="de-DE" dirty="0"/>
              <a:t>I am </a:t>
            </a:r>
            <a:r>
              <a:rPr lang="de-DE" dirty="0" err="1"/>
              <a:t>honored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advised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Tianfang</a:t>
            </a:r>
            <a:r>
              <a:rPr lang="de-DE" dirty="0"/>
              <a:t> Lin and Prof Stefan </a:t>
            </a:r>
            <a:r>
              <a:rPr lang="de-DE" dirty="0" err="1"/>
              <a:t>Gumhold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dirty="0"/>
              <a:t>I have implemented the </a:t>
            </a:r>
            <a:r>
              <a:rPr lang="LID4096" altLang="zh-CN" dirty="0"/>
              <a:t>Bilateral filtering of </a:t>
            </a:r>
            <a:r>
              <a:rPr lang="en-US" altLang="zh-CN" dirty="0"/>
              <a:t>Depth images</a:t>
            </a:r>
            <a:r>
              <a:rPr lang="LID4096" altLang="zh-CN" dirty="0"/>
              <a:t> to get the point cloud with better quality.I give up this method because its </a:t>
            </a:r>
            <a:r>
              <a:rPr lang="LID4096" altLang="zh-CN" dirty="0">
                <a:sym typeface="+mn-ea"/>
              </a:rPr>
              <a:t>L</a:t>
            </a:r>
            <a:r>
              <a:rPr lang="en-US" altLang="zh-CN" dirty="0">
                <a:sym typeface="+mn-ea"/>
              </a:rPr>
              <a:t>ow efficiency</a:t>
            </a:r>
            <a:r>
              <a:rPr lang="LID4096" altLang="zh-CN" dirty="0">
                <a:sym typeface="+mn-ea"/>
              </a:rPr>
              <a:t>. </a:t>
            </a:r>
            <a:r>
              <a:rPr lang="de-DE" altLang="zh-CN" dirty="0">
                <a:sym typeface="+mn-ea"/>
              </a:rPr>
              <a:t>U</a:t>
            </a:r>
            <a:r>
              <a:rPr lang="LID4096" altLang="zh-CN" dirty="0">
                <a:sym typeface="+mn-ea"/>
              </a:rPr>
              <a:t>sing it the point cloud cannot be generated in real time.</a:t>
            </a:r>
            <a:endParaRPr lang="zh-CN" alt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16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LID4096" dirty="0"/>
              <a:t>he point clouds can be directly  generated from kinect azure sdks using </a:t>
            </a:r>
            <a:r>
              <a:rPr lang="de-DE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k4a_calibration_2d_to_3d</a:t>
            </a:r>
            <a:r>
              <a:rPr lang="LID4096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LID4096" dirty="0"/>
              <a:t>functions.</a:t>
            </a:r>
          </a:p>
          <a:p>
            <a:r>
              <a:rPr lang="LID4096" dirty="0"/>
              <a:t>But the </a:t>
            </a:r>
            <a:r>
              <a:rPr lang="LID4096" altLang="zh-CN" dirty="0"/>
              <a:t>point clouds are unregistrated.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dirty="0"/>
              <a:t>Here I give the map. </a:t>
            </a:r>
            <a:r>
              <a:rPr lang="LID4096" altLang="zh-CN" dirty="0"/>
              <a:t>The point cloud from </a:t>
            </a:r>
            <a:r>
              <a:rPr lang="LID4096" dirty="0"/>
              <a:t>images is the obsevation of </a:t>
            </a:r>
            <a:r>
              <a:rPr lang="LID4096" altLang="zh-CN" sz="1200" dirty="0"/>
              <a:t>physical world.</a:t>
            </a:r>
            <a:r>
              <a:rPr lang="LID4096" altLang="zh-CN" dirty="0"/>
              <a:t> They are in the camera coordinate. We need to do the </a:t>
            </a:r>
            <a:r>
              <a:rPr lang="en-US" altLang="zh-CN" sz="1200" b="1" dirty="0">
                <a:cs typeface="+mn-ea"/>
                <a:sym typeface="+mn-ea"/>
              </a:rPr>
              <a:t>registration</a:t>
            </a:r>
            <a:r>
              <a:rPr lang="LID4096" altLang="zh-CN" sz="1200" b="1" dirty="0">
                <a:cs typeface="+mn-ea"/>
                <a:sym typeface="+mn-ea"/>
              </a:rPr>
              <a:t> to combine these point cloud in </a:t>
            </a:r>
            <a:r>
              <a:rPr lang="LID4096" altLang="zh-CN" sz="1200" dirty="0"/>
              <a:t>global coordinate in VR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LID4096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17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The point cloud registration is devides into 2 steps: coarse registration and fine registration.</a:t>
            </a:r>
          </a:p>
          <a:p>
            <a:r>
              <a:rPr lang="LID4096" dirty="0"/>
              <a:t>I do the </a:t>
            </a:r>
            <a:r>
              <a:rPr lang="LID4096" altLang="zh-CN" dirty="0"/>
              <a:t>coarse registration by placing a tracker on the camera to get the </a:t>
            </a:r>
            <a:r>
              <a:rPr lang="en-US" altLang="zh-CN" sz="1200" dirty="0"/>
              <a:t>approximate position</a:t>
            </a:r>
            <a:r>
              <a:rPr lang="LID4096" altLang="zh-CN" sz="1200" dirty="0"/>
              <a:t>.</a:t>
            </a:r>
          </a:p>
          <a:p>
            <a:r>
              <a:rPr lang="de-DE" altLang="zh-CN" b="0" i="0" dirty="0">
                <a:effectLst/>
                <a:latin typeface="Arial" panose="020B0604020202020204" pitchFamily="34" charset="0"/>
              </a:rPr>
              <a:t>The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result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doesn’t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need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to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be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precise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and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has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LID4096" altLang="zh-CN" b="0" i="0" dirty="0">
                <a:effectLst/>
                <a:latin typeface="Arial" panose="020B0604020202020204" pitchFamily="34" charset="0"/>
              </a:rPr>
              <a:t>about 2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centimeters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error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in</a:t>
            </a:r>
            <a:r>
              <a:rPr lang="LID4096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general</a:t>
            </a:r>
            <a:r>
              <a:rPr lang="LID4096" altLang="zh-CN" b="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b="0" i="0" dirty="0">
              <a:effectLst/>
              <a:latin typeface="Arial" panose="020B0604020202020204" pitchFamily="34" charset="0"/>
            </a:endParaRPr>
          </a:p>
          <a:p>
            <a:endParaRPr lang="LID4096" dirty="0"/>
          </a:p>
          <a:p>
            <a:r>
              <a:rPr lang="LID4096" dirty="0"/>
              <a:t>The direction of ray of the tracekr in cgv is changed 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Fine </a:t>
            </a:r>
            <a:r>
              <a:rPr lang="de-DE" dirty="0"/>
              <a:t>Registration </a:t>
            </a:r>
            <a:r>
              <a:rPr lang="LID4096" dirty="0"/>
              <a:t>is </a:t>
            </a:r>
            <a:r>
              <a:rPr lang="de-DE" dirty="0"/>
              <a:t>an essential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 and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recent</a:t>
            </a:r>
            <a:r>
              <a:rPr lang="de-DE" dirty="0"/>
              <a:t> </a:t>
            </a:r>
            <a:r>
              <a:rPr lang="de-DE" dirty="0" err="1"/>
              <a:t>technological</a:t>
            </a:r>
            <a:r>
              <a:rPr lang="de-DE" dirty="0"/>
              <a:t> </a:t>
            </a:r>
            <a:r>
              <a:rPr lang="de-DE" dirty="0" err="1"/>
              <a:t>advances</a:t>
            </a:r>
            <a:r>
              <a:rPr lang="de-DE" dirty="0"/>
              <a:t> in RGBD </a:t>
            </a:r>
            <a:r>
              <a:rPr lang="de-DE" dirty="0" err="1"/>
              <a:t>sensors</a:t>
            </a:r>
            <a:r>
              <a:rPr lang="de-DE" dirty="0"/>
              <a:t> (</a:t>
            </a:r>
            <a:r>
              <a:rPr lang="de-DE" dirty="0" err="1"/>
              <a:t>color</a:t>
            </a:r>
            <a:r>
              <a:rPr lang="de-DE" dirty="0"/>
              <a:t> plus </a:t>
            </a:r>
            <a:r>
              <a:rPr lang="de-DE" dirty="0" err="1"/>
              <a:t>depth</a:t>
            </a:r>
            <a:r>
              <a:rPr lang="de-DE" dirty="0"/>
              <a:t>), an </a:t>
            </a:r>
            <a:r>
              <a:rPr lang="de-DE" dirty="0" err="1"/>
              <a:t>active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, </a:t>
            </a:r>
            <a:r>
              <a:rPr lang="de-DE" dirty="0" err="1"/>
              <a:t>geometry</a:t>
            </a:r>
            <a:r>
              <a:rPr lang="de-DE" dirty="0"/>
              <a:t>, and </a:t>
            </a:r>
            <a:r>
              <a:rPr lang="de-DE" dirty="0" err="1"/>
              <a:t>learnt</a:t>
            </a:r>
            <a:r>
              <a:rPr lang="de-DE" dirty="0"/>
              <a:t> </a:t>
            </a:r>
            <a:r>
              <a:rPr lang="de-DE" dirty="0" err="1"/>
              <a:t>priors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robust real-time </a:t>
            </a:r>
            <a:r>
              <a:rPr lang="de-DE" dirty="0" err="1"/>
              <a:t>registration</a:t>
            </a:r>
            <a:r>
              <a:rPr lang="de-DE" dirty="0"/>
              <a:t>.</a:t>
            </a:r>
            <a:endParaRPr lang="LID4096" dirty="0"/>
          </a:p>
          <a:p>
            <a:r>
              <a:rPr lang="LID4096" dirty="0"/>
              <a:t>I have tried 4 methods for fine registration. The first is </a:t>
            </a:r>
            <a:r>
              <a:rPr lang="en-US" altLang="zh-CN" sz="1200" dirty="0"/>
              <a:t>ICP algorithm</a:t>
            </a:r>
            <a:r>
              <a:rPr lang="LID4096" altLang="zh-CN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ICP algorithm aims at finding the transformation between a point cloud and </a:t>
            </a:r>
            <a:r>
              <a:rPr lang="en-US" altLang="zh-CN" dirty="0">
                <a:sym typeface="+mn-ea"/>
              </a:rPr>
              <a:t>another point</a:t>
            </a:r>
            <a:r>
              <a:rPr lang="en-US" altLang="zh-CN" dirty="0"/>
              <a:t>, by minimizing the square errors between the corresponding entities.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19</a:t>
            </a:fld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The result is shown in the left image.The limitations are that </a:t>
            </a:r>
            <a:r>
              <a:rPr lang="en-US" altLang="zh-CN" sz="1200" dirty="0"/>
              <a:t>Precision depends on the corresponding points selected by the user</a:t>
            </a:r>
            <a:r>
              <a:rPr lang="LID4096" altLang="zh-CN" sz="1200" dirty="0"/>
              <a:t> and </a:t>
            </a:r>
            <a:r>
              <a:rPr lang="de-DE" altLang="zh-CN" sz="1200" dirty="0"/>
              <a:t>The </a:t>
            </a:r>
            <a:r>
              <a:rPr lang="de-DE" altLang="zh-CN" sz="1200" dirty="0" err="1"/>
              <a:t>result</a:t>
            </a:r>
            <a:r>
              <a:rPr lang="de-DE" altLang="zh-CN" sz="1200" dirty="0"/>
              <a:t> </a:t>
            </a:r>
            <a:r>
              <a:rPr lang="de-DE" altLang="zh-CN" sz="1200" dirty="0" err="1"/>
              <a:t>may</a:t>
            </a:r>
            <a:r>
              <a:rPr lang="de-DE" altLang="zh-CN" sz="1200" dirty="0"/>
              <a:t> </a:t>
            </a:r>
            <a:r>
              <a:rPr lang="de-DE" altLang="zh-CN" sz="1200" dirty="0" err="1"/>
              <a:t>be</a:t>
            </a:r>
            <a:r>
              <a:rPr lang="de-DE" altLang="zh-CN" sz="1200" dirty="0"/>
              <a:t> a </a:t>
            </a:r>
            <a:r>
              <a:rPr lang="de-DE" altLang="zh-CN" sz="1200" dirty="0" err="1"/>
              <a:t>local</a:t>
            </a:r>
            <a:r>
              <a:rPr lang="de-DE" altLang="zh-CN" sz="1200" dirty="0"/>
              <a:t> </a:t>
            </a:r>
            <a:r>
              <a:rPr lang="de-DE" altLang="zh-CN" sz="1200" dirty="0" err="1"/>
              <a:t>optimum</a:t>
            </a:r>
            <a:r>
              <a:rPr lang="LID4096" altLang="zh-CN" sz="1200" dirty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20</a:t>
            </a:fld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Then I have tried </a:t>
            </a:r>
            <a:r>
              <a:rPr lang="en-US" altLang="zh-CN" sz="1200" dirty="0">
                <a:latin typeface="+mn-lt"/>
                <a:cs typeface="+mn-lt"/>
              </a:rPr>
              <a:t>Global ICP algorithm</a:t>
            </a:r>
            <a:r>
              <a:rPr lang="LID4096" altLang="zh-CN" sz="1200" dirty="0">
                <a:latin typeface="+mn-lt"/>
                <a:cs typeface="+mn-lt"/>
              </a:rPr>
              <a:t>.It has the same result as Icp algorithm.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21</a:t>
            </a:fld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+mn-lt"/>
                <a:ea typeface="+mn-ea"/>
                <a:cs typeface="+mn-lt"/>
              </a:rPr>
              <a:t>Sparse ICP algorithm</a:t>
            </a:r>
            <a:r>
              <a:rPr lang="LID4096" altLang="zh-CN" sz="1200" dirty="0">
                <a:latin typeface="+mn-lt"/>
                <a:ea typeface="+mn-ea"/>
                <a:cs typeface="+mn-lt"/>
              </a:rPr>
              <a:t> is a good way to avoid </a:t>
            </a:r>
            <a:r>
              <a:rPr lang="de-DE" altLang="zh-CN" sz="1200" dirty="0" err="1">
                <a:latin typeface="+mn-lt"/>
                <a:ea typeface="+mn-ea"/>
                <a:cs typeface="+mn-lt"/>
              </a:rPr>
              <a:t>local</a:t>
            </a:r>
            <a:r>
              <a:rPr lang="de-DE" altLang="zh-CN" sz="1200" dirty="0">
                <a:latin typeface="+mn-lt"/>
                <a:ea typeface="+mn-ea"/>
                <a:cs typeface="+mn-lt"/>
              </a:rPr>
              <a:t> </a:t>
            </a:r>
            <a:r>
              <a:rPr lang="de-DE" altLang="zh-CN" sz="1200" dirty="0" err="1">
                <a:latin typeface="+mn-lt"/>
                <a:ea typeface="+mn-ea"/>
                <a:cs typeface="+mn-lt"/>
              </a:rPr>
              <a:t>optimum</a:t>
            </a:r>
            <a:r>
              <a:rPr lang="LID4096" altLang="zh-CN" sz="1200" dirty="0">
                <a:latin typeface="+mn-lt"/>
                <a:ea typeface="+mn-ea"/>
                <a:cs typeface="+mn-lt"/>
              </a:rPr>
              <a:t>.</a:t>
            </a:r>
            <a:r>
              <a:rPr lang="zh-CN" altLang="en-US" sz="1200" dirty="0"/>
              <a:t> The introduction of sparse p-norms to increase robustness in</a:t>
            </a:r>
            <a:r>
              <a:rPr lang="en-US" altLang="zh-CN" sz="1200" dirty="0"/>
              <a:t> </a:t>
            </a:r>
            <a:r>
              <a:rPr lang="zh-CN" altLang="en-US" sz="1200" dirty="0"/>
              <a:t>the rigid alignment optimization results in a localized change</a:t>
            </a:r>
            <a:r>
              <a:rPr lang="en-US" altLang="zh-CN" sz="1200" dirty="0"/>
              <a:t> </a:t>
            </a:r>
            <a:r>
              <a:rPr lang="zh-CN" altLang="en-US" sz="1200" dirty="0"/>
              <a:t>to the classic ICP formulation.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22</a:t>
            </a:fld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The left image is the result of sicp with parameter p of value of 0.5.</a:t>
            </a:r>
            <a:r>
              <a:rPr lang="LID4096" altLang="zh-CN" dirty="0"/>
              <a:t> </a:t>
            </a:r>
            <a:r>
              <a:rPr lang="en-US" altLang="zh-CN" dirty="0"/>
              <a:t>I</a:t>
            </a:r>
            <a:r>
              <a:rPr lang="LID4096" altLang="zh-CN" dirty="0"/>
              <a:t>n the right image with value of 0.4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</a:t>
            </a:r>
            <a:r>
              <a:rPr lang="LID4096" dirty="0"/>
              <a:t>lthough the precision can be better than icp algorithm, </a:t>
            </a:r>
            <a:r>
              <a:rPr lang="LID4096" altLang="zh-CN" sz="1200" dirty="0"/>
              <a:t>d</a:t>
            </a:r>
            <a:r>
              <a:rPr lang="en-US" altLang="zh-CN" sz="1200" dirty="0" err="1"/>
              <a:t>ifferent</a:t>
            </a:r>
            <a:r>
              <a:rPr lang="en-US" altLang="zh-CN" sz="1200" dirty="0"/>
              <a:t> values of parameter p will affect the results. while implementing ,it hard to guess the </a:t>
            </a:r>
            <a:r>
              <a:rPr lang="en-US" altLang="zh-CN" sz="1200" dirty="0" err="1"/>
              <a:t>paramenter</a:t>
            </a:r>
            <a:r>
              <a:rPr lang="en-US" altLang="zh-CN" sz="1200" dirty="0"/>
              <a:t> p.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23</a:t>
            </a:fld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</a:t>
            </a:r>
            <a:r>
              <a:rPr lang="LID4096" dirty="0"/>
              <a:t>inally I decided to use the </a:t>
            </a:r>
            <a:r>
              <a:rPr lang="en-US" altLang="zh-CN" sz="1200" b="1" dirty="0">
                <a:ea typeface="SimSun" panose="02010600030101010101" pitchFamily="2" charset="-122"/>
                <a:cs typeface="+mn-lt"/>
                <a:sym typeface="+mn-ea"/>
              </a:rPr>
              <a:t>Manual correction </a:t>
            </a:r>
            <a:r>
              <a:rPr lang="LID4096" altLang="zh-CN" sz="1200" b="1" dirty="0">
                <a:ea typeface="SimSun" panose="02010600030101010101" pitchFamily="2" charset="-122"/>
                <a:cs typeface="+mn-lt"/>
                <a:sym typeface="+mn-ea"/>
              </a:rPr>
              <a:t>using controller to do the fine registration.</a:t>
            </a:r>
            <a:endParaRPr lang="LID4096" dirty="0"/>
          </a:p>
          <a:p>
            <a:r>
              <a:rPr lang="LID4096" dirty="0"/>
              <a:t>There is a difference between the tracker and controller for registration.</a:t>
            </a:r>
          </a:p>
          <a:p>
            <a:r>
              <a:rPr lang="LID4096" dirty="0"/>
              <a:t>For tracker, the camera position is the tracker‘s position. </a:t>
            </a:r>
            <a:r>
              <a:rPr lang="de-DE" dirty="0"/>
              <a:t>Th</a:t>
            </a:r>
            <a:r>
              <a:rPr lang="LID4096" dirty="0"/>
              <a:t>e camera direction is the tracker‘s direction. But here we need to use controller to drag the point cloud. </a:t>
            </a:r>
            <a:r>
              <a:rPr lang="de-DE" dirty="0"/>
              <a:t>S</a:t>
            </a:r>
            <a:r>
              <a:rPr lang="LID4096" dirty="0"/>
              <a:t>o the translation is the new position minus the old position.And the fomulas are as follows.</a:t>
            </a:r>
          </a:p>
          <a:p>
            <a:r>
              <a:rPr lang="LID4096" dirty="0"/>
              <a:t>In practice the manual correction performs well but may cost much time.</a:t>
            </a:r>
            <a:r>
              <a:rPr lang="zh-CN" altLang="en-US" dirty="0"/>
              <a:t> </a:t>
            </a:r>
            <a:r>
              <a:rPr lang="LID4096" altLang="zh-CN" dirty="0"/>
              <a:t>But it only needs one time when the use run the program, because we don</a:t>
            </a:r>
            <a:r>
              <a:rPr lang="zh-CN" altLang="en-US" dirty="0"/>
              <a:t>’</a:t>
            </a:r>
            <a:r>
              <a:rPr lang="LID4096" altLang="zh-CN" dirty="0"/>
              <a:t>t need to move cameras any more. </a:t>
            </a:r>
            <a:r>
              <a:rPr lang="LID4096" dirty="0"/>
              <a:t>You will see the process in the video later.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24</a:t>
            </a:fld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dirty="0"/>
              <a:t>The next step is the voxelization. The left side is the </a:t>
            </a:r>
            <a:r>
              <a:rPr lang="LID4096" altLang="zh-CN" dirty="0">
                <a:solidFill>
                  <a:srgbClr val="FF0000"/>
                </a:solidFill>
              </a:rPr>
              <a:t>Perspective </a:t>
            </a:r>
            <a:r>
              <a:rPr lang="de-DE" altLang="zh-CN" dirty="0" err="1">
                <a:solidFill>
                  <a:srgbClr val="FF0000"/>
                </a:solidFill>
              </a:rPr>
              <a:t>view</a:t>
            </a:r>
            <a:r>
              <a:rPr lang="LID4096" altLang="zh-CN" dirty="0">
                <a:solidFill>
                  <a:srgbClr val="FF0000"/>
                </a:solidFill>
              </a:rPr>
              <a:t> of BBox</a:t>
            </a:r>
            <a:endParaRPr lang="de-DE" altLang="zh-CN" dirty="0">
              <a:solidFill>
                <a:srgbClr val="FF0000"/>
              </a:solidFill>
            </a:endParaRPr>
          </a:p>
          <a:p>
            <a:r>
              <a:rPr lang="LID4096" dirty="0"/>
              <a:t> and the right is the top view.</a:t>
            </a:r>
          </a:p>
          <a:p>
            <a:r>
              <a:rPr lang="LID4096" dirty="0"/>
              <a:t>At first we need to get </a:t>
            </a:r>
            <a:r>
              <a:rPr lang="LID4096" altLang="zh-CN" dirty="0"/>
              <a:t>the </a:t>
            </a:r>
            <a:r>
              <a:rPr lang="de-DE" altLang="zh-CN" dirty="0" err="1"/>
              <a:t>silhouette</a:t>
            </a:r>
            <a:r>
              <a:rPr lang="LID4096" altLang="zh-CN" dirty="0"/>
              <a:t>-voxels of the obeject,which are the blue and grey cubes. </a:t>
            </a:r>
          </a:p>
          <a:p>
            <a:r>
              <a:rPr lang="LID4096" altLang="zh-CN" dirty="0"/>
              <a:t> </a:t>
            </a:r>
            <a:r>
              <a:rPr lang="de-DE" altLang="zh-CN" dirty="0" err="1"/>
              <a:t>They</a:t>
            </a:r>
            <a:r>
              <a:rPr lang="de-DE" altLang="zh-CN" dirty="0"/>
              <a:t> </a:t>
            </a:r>
            <a:r>
              <a:rPr lang="de-DE" altLang="zh-CN" dirty="0" err="1"/>
              <a:t>are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LID4096" altLang="zh-CN" dirty="0"/>
              <a:t>voxel</a:t>
            </a:r>
            <a:r>
              <a:rPr lang="de-DE" altLang="zh-CN" dirty="0"/>
              <a:t>s </a:t>
            </a:r>
            <a:r>
              <a:rPr lang="de-DE" altLang="zh-CN" dirty="0" err="1"/>
              <a:t>where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point</a:t>
            </a:r>
            <a:r>
              <a:rPr lang="de-DE" altLang="zh-CN" dirty="0"/>
              <a:t> </a:t>
            </a:r>
            <a:r>
              <a:rPr lang="de-DE" altLang="zh-CN" dirty="0" err="1"/>
              <a:t>cloud</a:t>
            </a:r>
            <a:r>
              <a:rPr lang="de-DE" altLang="zh-CN" dirty="0"/>
              <a:t>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located</a:t>
            </a:r>
            <a:r>
              <a:rPr lang="de-DE" altLang="zh-CN" dirty="0"/>
              <a:t>.</a:t>
            </a:r>
            <a:endParaRPr lang="LID4096" altLang="zh-CN" dirty="0"/>
          </a:p>
          <a:p>
            <a:r>
              <a:rPr lang="LID4096" altLang="zh-CN" dirty="0"/>
              <a:t>This is the preliminary work .</a:t>
            </a:r>
          </a:p>
          <a:p>
            <a:r>
              <a:rPr lang="LID4096" dirty="0"/>
              <a:t>Then we do the object filling.</a:t>
            </a:r>
          </a:p>
          <a:p>
            <a:r>
              <a:rPr lang="de-DE" dirty="0"/>
              <a:t>W</a:t>
            </a:r>
            <a:r>
              <a:rPr lang="LID4096" dirty="0"/>
              <a:t>e check all the voxels in the bounding box in parallel. </a:t>
            </a:r>
          </a:p>
          <a:p>
            <a:r>
              <a:rPr lang="de-DE" dirty="0"/>
              <a:t>Y</a:t>
            </a:r>
            <a:r>
              <a:rPr lang="LID4096" dirty="0"/>
              <a:t>ou can see now the orange voxel is the current voxel. </a:t>
            </a:r>
            <a:r>
              <a:rPr lang="de-DE" dirty="0"/>
              <a:t>W</a:t>
            </a:r>
            <a:r>
              <a:rPr lang="LID4096" dirty="0"/>
              <a:t>e link the center of voxel to all cameras to get three rays and follow each ray to check if it goes through </a:t>
            </a:r>
            <a:r>
              <a:rPr lang="LID4096" altLang="zh-CN" dirty="0"/>
              <a:t>the </a:t>
            </a:r>
            <a:r>
              <a:rPr lang="de-DE" altLang="zh-CN" dirty="0" err="1"/>
              <a:t>silhouette</a:t>
            </a:r>
            <a:r>
              <a:rPr lang="LID4096" altLang="zh-CN" dirty="0"/>
              <a:t>-voxel.</a:t>
            </a:r>
          </a:p>
          <a:p>
            <a:r>
              <a:rPr lang="LID4096" dirty="0"/>
              <a:t>In this case you can see three rays go through three </a:t>
            </a:r>
            <a:r>
              <a:rPr lang="de-DE" altLang="zh-CN" dirty="0" err="1"/>
              <a:t>silhouette</a:t>
            </a:r>
            <a:r>
              <a:rPr lang="LID4096" altLang="zh-CN" dirty="0"/>
              <a:t>-voxels. Then it should be marked as inside the object.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25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My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presentation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is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divided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into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  <a:r>
              <a:rPr lang="LID4096" altLang="zh-CN" b="0" i="0" u="none" strike="noStrike" dirty="0">
                <a:solidFill>
                  <a:srgbClr val="175199"/>
                </a:solidFill>
                <a:effectLst/>
                <a:latin typeface="-apple-system"/>
                <a:hlinkClick r:id="rId3"/>
              </a:rPr>
              <a:t>six</a:t>
            </a:r>
            <a:r>
              <a:rPr lang="de-DE" altLang="zh-CN" b="0" i="0" u="none" strike="noStrike" dirty="0">
                <a:solidFill>
                  <a:srgbClr val="175199"/>
                </a:solidFill>
                <a:effectLst/>
                <a:latin typeface="-apple-system"/>
                <a:hlinkClick r:id="rId3"/>
              </a:rPr>
              <a:t> </a:t>
            </a:r>
            <a:r>
              <a:rPr lang="de-DE" altLang="zh-CN" b="0" i="0" u="none" strike="noStrike" dirty="0" err="1">
                <a:solidFill>
                  <a:srgbClr val="175199"/>
                </a:solidFill>
                <a:effectLst/>
                <a:latin typeface="-apple-system"/>
                <a:hlinkClick r:id="rId3"/>
              </a:rPr>
              <a:t>main</a:t>
            </a:r>
            <a:r>
              <a:rPr lang="de-DE" altLang="zh-CN" b="0" i="0" u="none" strike="noStrike" dirty="0">
                <a:solidFill>
                  <a:srgbClr val="175199"/>
                </a:solidFill>
                <a:effectLst/>
                <a:latin typeface="-apple-system"/>
                <a:hlinkClick r:id="rId3"/>
              </a:rPr>
              <a:t> </a:t>
            </a:r>
            <a:r>
              <a:rPr lang="de-DE" altLang="zh-CN" b="0" i="0" u="none" strike="noStrike" dirty="0" err="1">
                <a:solidFill>
                  <a:srgbClr val="175199"/>
                </a:solidFill>
                <a:effectLst/>
                <a:latin typeface="-apple-system"/>
                <a:hlinkClick r:id="rId3"/>
              </a:rPr>
              <a:t>sections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Firstly</a:t>
            </a:r>
            <a:r>
              <a:rPr lang="LID4096" altLang="zh-CN" b="0" i="0" dirty="0">
                <a:solidFill>
                  <a:srgbClr val="121212"/>
                </a:solidFill>
                <a:effectLst/>
                <a:latin typeface="-apple-system"/>
              </a:rPr>
              <a:t> I will give a short introduction of the motivation and related work.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secondly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LID4096" altLang="zh-CN" b="0" i="0" dirty="0">
                <a:solidFill>
                  <a:srgbClr val="121212"/>
                </a:solidFill>
                <a:effectLst/>
                <a:latin typeface="-apple-system"/>
              </a:rPr>
              <a:t> I wil give the workflow of my project. 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LID4096" altLang="zh-CN" b="0" i="0" dirty="0">
                <a:solidFill>
                  <a:srgbClr val="121212"/>
                </a:solidFill>
                <a:effectLst/>
                <a:latin typeface="-apple-system"/>
              </a:rPr>
              <a:t>Then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I‘ll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detail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the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methods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I’ve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used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in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the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project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and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their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results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including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failed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attempts</a:t>
            </a:r>
            <a:r>
              <a:rPr lang="LID4096" altLang="zh-CN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At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the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end we </a:t>
            </a:r>
            <a:r>
              <a:rPr lang="LID4096" altLang="zh-CN" b="0" i="0" dirty="0">
                <a:solidFill>
                  <a:srgbClr val="121212"/>
                </a:solidFill>
                <a:effectLst/>
                <a:latin typeface="-apple-system"/>
              </a:rPr>
              <a:t>will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watch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a</a:t>
            </a:r>
            <a:r>
              <a:rPr lang="LID4096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five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minutes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demo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video</a:t>
            </a:r>
            <a:r>
              <a:rPr lang="de-DE" altLang="zh-CN" b="0" i="0" dirty="0">
                <a:solidFill>
                  <a:srgbClr val="121212"/>
                </a:solidFill>
                <a:effectLst/>
                <a:latin typeface="-apple-system"/>
              </a:rPr>
              <a:t> </a:t>
            </a:r>
            <a:r>
              <a:rPr lang="de-DE" altLang="zh-CN" b="0" i="0" dirty="0" err="1">
                <a:solidFill>
                  <a:srgbClr val="121212"/>
                </a:solidFill>
                <a:effectLst/>
                <a:latin typeface="-apple-system"/>
              </a:rPr>
              <a:t>of</a:t>
            </a:r>
            <a:r>
              <a:rPr lang="LID4096" altLang="zh-CN" b="0" i="0" dirty="0">
                <a:solidFill>
                  <a:srgbClr val="121212"/>
                </a:solidFill>
                <a:effectLst/>
                <a:latin typeface="-apple-system"/>
              </a:rPr>
              <a:t> my program.And I will talk about the further work.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8040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second case, the orange voxel is determined to be outside the </a:t>
            </a:r>
            <a:r>
              <a:rPr lang="LID4096" altLang="zh-CN" dirty="0"/>
              <a:t>object</a:t>
            </a:r>
            <a:r>
              <a:rPr lang="en-US" altLang="zh-CN" dirty="0"/>
              <a:t>.</a:t>
            </a:r>
            <a:r>
              <a:rPr lang="LID4096" altLang="zh-CN" dirty="0"/>
              <a:t> </a:t>
            </a:r>
            <a:r>
              <a:rPr lang="de-DE" altLang="zh-CN" dirty="0"/>
              <a:t>B</a:t>
            </a:r>
            <a:r>
              <a:rPr lang="LID4096" altLang="zh-CN" dirty="0"/>
              <a:t>ecause one ray doesn</a:t>
            </a:r>
            <a:r>
              <a:rPr lang="zh-CN" altLang="en-US" dirty="0"/>
              <a:t>’</a:t>
            </a:r>
            <a:r>
              <a:rPr lang="LID4096" altLang="zh-CN" dirty="0"/>
              <a:t>t meet the </a:t>
            </a:r>
            <a:r>
              <a:rPr lang="de-DE" altLang="zh-CN" dirty="0" err="1"/>
              <a:t>silhouette</a:t>
            </a:r>
            <a:r>
              <a:rPr lang="LID4096" altLang="zh-CN" dirty="0"/>
              <a:t>-voxels unitl it goes outside the bbox.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26</a:t>
            </a:fld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And here is the result of object filling. Now we get a complete scanned object in</a:t>
            </a:r>
            <a:r>
              <a:rPr lang="de-DE" dirty="0"/>
              <a:t> t</a:t>
            </a:r>
            <a:r>
              <a:rPr lang="LID4096" dirty="0"/>
              <a:t>he bbox.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27</a:t>
            </a:fld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204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Here is the method of </a:t>
            </a:r>
            <a:r>
              <a:rPr lang="en-US" altLang="de-DE" dirty="0"/>
              <a:t>denoising</a:t>
            </a:r>
            <a:r>
              <a:rPr lang="LID4096" altLang="de-DE" dirty="0"/>
              <a:t>.</a:t>
            </a:r>
          </a:p>
          <a:p>
            <a:r>
              <a:rPr lang="de-DE" altLang="de-DE" dirty="0"/>
              <a:t>W</a:t>
            </a:r>
            <a:r>
              <a:rPr lang="LID4096" altLang="de-DE" dirty="0"/>
              <a:t>e also need to check all voxels in parallel.</a:t>
            </a:r>
          </a:p>
          <a:p>
            <a:r>
              <a:rPr lang="LID4096" dirty="0"/>
              <a:t>we can see that the current voxel is orange. Now we define an operator.</a:t>
            </a:r>
          </a:p>
          <a:p>
            <a:endParaRPr lang="LID4096" dirty="0"/>
          </a:p>
          <a:p>
            <a:r>
              <a:rPr lang="LID4096" dirty="0"/>
              <a:t>I give an example in the left side. The </a:t>
            </a:r>
            <a:r>
              <a:rPr lang="de-DE" dirty="0"/>
              <a:t>O</a:t>
            </a:r>
            <a:r>
              <a:rPr lang="LID4096" dirty="0"/>
              <a:t>perator size is 3 means for current voxel we need to check all its 26 adjacent voxels.The threshold here is of value of 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dirty="0"/>
              <a:t>The current voxel is filtered because the sum of mark value in the operator is 2 whic</a:t>
            </a:r>
            <a:r>
              <a:rPr lang="de-DE" altLang="zh-CN" dirty="0"/>
              <a:t>h</a:t>
            </a:r>
            <a:r>
              <a:rPr lang="LID4096" altLang="zh-CN" dirty="0"/>
              <a:t> is smaller than the  threshold.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LID4096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dirty="0"/>
              <a:t>T</a:t>
            </a:r>
            <a:r>
              <a:rPr lang="LID4096" altLang="zh-CN" dirty="0"/>
              <a:t>his method is very similar to the image denoising in the computer vision.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dirty="0"/>
              <a:t>And I call it “</a:t>
            </a:r>
            <a:r>
              <a:rPr lang="en-US" altLang="de-DE" dirty="0"/>
              <a:t>Voxel based denoising</a:t>
            </a:r>
            <a:r>
              <a:rPr lang="LID4096" altLang="de-DE" dirty="0"/>
              <a:t> for volume</a:t>
            </a:r>
            <a:r>
              <a:rPr lang="LID4096" altLang="zh-CN" dirty="0"/>
              <a:t>”</a:t>
            </a:r>
            <a:endParaRPr lang="de-DE" altLang="zh-CN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29</a:t>
            </a:fld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And in the second case , the orange voxel is</a:t>
            </a:r>
            <a:r>
              <a:rPr lang="LID4096" altLang="zh-CN" dirty="0"/>
              <a:t> kept because the value is 18 whic</a:t>
            </a:r>
            <a:r>
              <a:rPr lang="de-DE" altLang="zh-CN" dirty="0"/>
              <a:t>h</a:t>
            </a:r>
            <a:r>
              <a:rPr lang="LID4096" altLang="zh-CN" dirty="0"/>
              <a:t> is larger than threshold.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dirty="0"/>
              <a:t>The t</a:t>
            </a:r>
            <a:r>
              <a:rPr lang="de-DE" altLang="zh-CN" dirty="0" err="1"/>
              <a:t>hreshold</a:t>
            </a:r>
            <a:r>
              <a:rPr lang="de-DE" altLang="zh-CN" dirty="0"/>
              <a:t> </a:t>
            </a:r>
            <a:r>
              <a:rPr lang="de-DE" altLang="zh-CN" dirty="0" err="1"/>
              <a:t>is</a:t>
            </a:r>
            <a:r>
              <a:rPr lang="de-DE" altLang="zh-CN" dirty="0"/>
              <a:t> 4.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30</a:t>
            </a:fld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5204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I implemented the marching cubes algorithm to do the mesh generation.</a:t>
            </a:r>
          </a:p>
          <a:p>
            <a:r>
              <a:rPr lang="de-DE" dirty="0"/>
              <a:t>B</a:t>
            </a:r>
            <a:r>
              <a:rPr lang="LID4096" dirty="0"/>
              <a:t>ecause its cost is not large and it can be done in parallel.</a:t>
            </a:r>
          </a:p>
          <a:p>
            <a:endParaRPr lang="LID4096" dirty="0"/>
          </a:p>
          <a:p>
            <a:r>
              <a:rPr lang="LID4096" dirty="0"/>
              <a:t>Now we do the preliminary work for MC. </a:t>
            </a:r>
            <a:r>
              <a:rPr lang="de-DE" dirty="0"/>
              <a:t>W</a:t>
            </a:r>
            <a:r>
              <a:rPr lang="LID4096" dirty="0"/>
              <a:t>e have based on the previous work to get the volume of the object.</a:t>
            </a:r>
          </a:p>
          <a:p>
            <a:r>
              <a:rPr lang="LID4096" dirty="0"/>
              <a:t>Here we check all grid points to determine whether they are inside the object or not.</a:t>
            </a:r>
          </a:p>
          <a:p>
            <a:endParaRPr lang="LID4096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dirty="0"/>
              <a:t>The </a:t>
            </a:r>
            <a:r>
              <a:rPr lang="de-DE" altLang="zh-CN" dirty="0" err="1"/>
              <a:t>current</a:t>
            </a:r>
            <a:r>
              <a:rPr lang="de-DE" altLang="zh-CN" dirty="0"/>
              <a:t> </a:t>
            </a:r>
            <a:r>
              <a:rPr lang="de-DE" altLang="zh-CN" dirty="0" err="1"/>
              <a:t>grid</a:t>
            </a:r>
            <a:r>
              <a:rPr lang="LID4096" altLang="zh-CN" dirty="0"/>
              <a:t>point</a:t>
            </a:r>
            <a:r>
              <a:rPr lang="de-DE" altLang="zh-CN" dirty="0"/>
              <a:t>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marked</a:t>
            </a:r>
            <a:r>
              <a:rPr lang="LID4096" altLang="zh-CN" dirty="0"/>
              <a:t> as</a:t>
            </a:r>
            <a:r>
              <a:rPr lang="de-DE" altLang="zh-CN" dirty="0"/>
              <a:t> 1</a:t>
            </a:r>
            <a:r>
              <a:rPr lang="LID4096" altLang="zh-CN" dirty="0"/>
              <a:t>(orange vertices)</a:t>
            </a:r>
            <a:r>
              <a:rPr lang="de-DE" altLang="zh-CN" dirty="0"/>
              <a:t> </a:t>
            </a:r>
            <a:r>
              <a:rPr lang="de-DE" altLang="zh-CN" dirty="0" err="1"/>
              <a:t>if</a:t>
            </a:r>
            <a:r>
              <a:rPr lang="de-DE" altLang="zh-CN" dirty="0"/>
              <a:t> </a:t>
            </a:r>
            <a:r>
              <a:rPr lang="LID4096" altLang="zh-CN" dirty="0"/>
              <a:t>all </a:t>
            </a:r>
            <a:r>
              <a:rPr lang="de-DE" altLang="zh-CN" dirty="0" err="1"/>
              <a:t>it</a:t>
            </a:r>
            <a:r>
              <a:rPr lang="LID4096" altLang="zh-CN" dirty="0"/>
              <a:t>s</a:t>
            </a:r>
            <a:r>
              <a:rPr lang="de-DE" altLang="zh-CN" dirty="0"/>
              <a:t> 8 </a:t>
            </a:r>
            <a:r>
              <a:rPr lang="de-DE" altLang="zh-CN" dirty="0" err="1"/>
              <a:t>adjacent</a:t>
            </a:r>
            <a:r>
              <a:rPr lang="de-DE" altLang="zh-CN" dirty="0"/>
              <a:t> </a:t>
            </a:r>
            <a:r>
              <a:rPr lang="de-DE" altLang="zh-CN" dirty="0" err="1"/>
              <a:t>vo</a:t>
            </a:r>
            <a:r>
              <a:rPr lang="LID4096" altLang="zh-CN" dirty="0"/>
              <a:t>x</a:t>
            </a:r>
            <a:r>
              <a:rPr lang="de-DE" altLang="zh-CN" dirty="0" err="1"/>
              <a:t>els</a:t>
            </a:r>
            <a:r>
              <a:rPr lang="LID4096" altLang="zh-CN" dirty="0"/>
              <a:t>‘ marks are 1</a:t>
            </a:r>
            <a:r>
              <a:rPr lang="de-DE" altLang="zh-CN" dirty="0"/>
              <a:t>.</a:t>
            </a:r>
            <a:r>
              <a:rPr lang="LID4096" altLang="zh-CN" dirty="0"/>
              <a:t> Otherwise it is marked 0.</a:t>
            </a:r>
            <a:endParaRPr lang="de-DE" altLang="zh-CN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32</a:t>
            </a:fld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dirty="0"/>
              <a:t>I apply </a:t>
            </a:r>
            <a:r>
              <a:rPr lang="LID4096" altLang="zh-CN" dirty="0"/>
              <a:t>Marchingcubes  algorithm to generate dense mesh. I choose this algorithm because it can be done in parallel in compute shader.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dirty="0"/>
              <a:t>In </a:t>
            </a:r>
            <a:r>
              <a:rPr lang="de-DE" altLang="zh-CN" dirty="0" err="1"/>
              <a:t>th</a:t>
            </a:r>
            <a:r>
              <a:rPr lang="LID4096" altLang="zh-CN" dirty="0"/>
              <a:t>e </a:t>
            </a:r>
            <a:r>
              <a:rPr lang="LID4096" altLang="zh-CN" i="1" dirty="0">
                <a:solidFill>
                  <a:srgbClr val="FF0000"/>
                </a:solidFill>
              </a:rPr>
              <a:t>marchingcubes.glcs, we check each voxel and do two things: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LID4096" altLang="zh-CN" i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dirty="0"/>
              <a:t>F</a:t>
            </a:r>
            <a:r>
              <a:rPr lang="LID4096" altLang="zh-CN" dirty="0"/>
              <a:t>irstly, </a:t>
            </a:r>
            <a:r>
              <a:rPr lang="de-DE" altLang="zh-CN" dirty="0"/>
              <a:t>A</a:t>
            </a:r>
            <a:r>
              <a:rPr lang="LID4096" altLang="zh-CN" dirty="0"/>
              <a:t>ccording to the bordering state, the unique indices of edges(triangle vertex) are created and saved in an array in the buffer.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i="1" dirty="0">
                <a:solidFill>
                  <a:srgbClr val="FF0000"/>
                </a:solidFill>
              </a:rPr>
              <a:t>W</a:t>
            </a:r>
            <a:r>
              <a:rPr lang="LID4096" altLang="zh-CN" i="1" dirty="0">
                <a:solidFill>
                  <a:srgbClr val="FF0000"/>
                </a:solidFill>
              </a:rPr>
              <a:t>e should notice that the </a:t>
            </a:r>
            <a:r>
              <a:rPr lang="LID4096" altLang="zh-CN" dirty="0"/>
              <a:t>triangle vertex must occur in the middle of the edge, so the index of edge is also the index of triangle vertex.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i="1" dirty="0">
                <a:solidFill>
                  <a:srgbClr val="FF0000"/>
                </a:solidFill>
              </a:rPr>
              <a:t>Here I give two examples, when checking the blue cube which is in the left down side corner of bbox ,12 new edges should be created according to</a:t>
            </a:r>
            <a:r>
              <a:rPr lang="LID4096" altLang="zh-CN" dirty="0"/>
              <a:t>bordering state.And its adjacent voxels are also refreshed but these edges. So when checking the yellow cube, the first 4 edges should be updated by blue voxel, and only 8 new edges need to be added to the array.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i="1" dirty="0">
                <a:solidFill>
                  <a:srgbClr val="FF0000"/>
                </a:solidFill>
              </a:rPr>
              <a:t>A</a:t>
            </a:r>
            <a:r>
              <a:rPr lang="LID4096" altLang="zh-CN" i="1" dirty="0">
                <a:solidFill>
                  <a:srgbClr val="FF0000"/>
                </a:solidFill>
              </a:rPr>
              <a:t>nd it doesnt matter which voxel should be handled at fisrt.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LID4096" altLang="zh-CN" i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i="1" dirty="0">
                <a:solidFill>
                  <a:srgbClr val="FF0000"/>
                </a:solidFill>
              </a:rPr>
              <a:t>S</a:t>
            </a:r>
            <a:r>
              <a:rPr lang="LID4096" altLang="zh-CN" i="1" dirty="0">
                <a:solidFill>
                  <a:srgbClr val="FF0000"/>
                </a:solidFill>
              </a:rPr>
              <a:t>econdly, </a:t>
            </a:r>
            <a:r>
              <a:rPr lang="de-DE" altLang="zh-CN" dirty="0"/>
              <a:t>A</a:t>
            </a:r>
            <a:r>
              <a:rPr lang="LID4096" altLang="zh-CN" dirty="0"/>
              <a:t>ccording to the gridpoints mark(0 or 1), apply </a:t>
            </a:r>
            <a:r>
              <a:rPr lang="en-US" altLang="zh-CN" dirty="0"/>
              <a:t>M</a:t>
            </a:r>
            <a:r>
              <a:rPr lang="LID4096" altLang="zh-CN" dirty="0"/>
              <a:t>archingcubes to cut the cube. The index is saved as a binary nummer from 0 to 255 in the buffer.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i="1" dirty="0">
                <a:solidFill>
                  <a:srgbClr val="FF0000"/>
                </a:solidFill>
              </a:rPr>
              <a:t>We can see for each voxel, there are 13 int type numbers are saved in the array. </a:t>
            </a:r>
            <a:r>
              <a:rPr lang="de-DE" altLang="zh-CN" i="1" dirty="0">
                <a:solidFill>
                  <a:srgbClr val="FF0000"/>
                </a:solidFill>
              </a:rPr>
              <a:t>T</a:t>
            </a:r>
            <a:r>
              <a:rPr lang="LID4096" altLang="zh-CN" i="1" dirty="0">
                <a:solidFill>
                  <a:srgbClr val="FF0000"/>
                </a:solidFill>
              </a:rPr>
              <a:t>he first 12 numbers are the edge </a:t>
            </a:r>
            <a:r>
              <a:rPr lang="LID4096" altLang="zh-CN" dirty="0">
                <a:solidFill>
                  <a:srgbClr val="FF0000"/>
                </a:solidFill>
              </a:rPr>
              <a:t>Indices,the last one is the binary number of the current cube.</a:t>
            </a:r>
            <a:endParaRPr lang="LID4096" altLang="zh-CN" i="1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33</a:t>
            </a:fld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i="1" dirty="0">
                <a:solidFill>
                  <a:srgbClr val="FF0000"/>
                </a:solidFill>
              </a:rPr>
              <a:t>I</a:t>
            </a:r>
            <a:r>
              <a:rPr lang="LID4096" altLang="zh-CN" i="1" dirty="0">
                <a:solidFill>
                  <a:srgbClr val="FF0000"/>
                </a:solidFill>
              </a:rPr>
              <a:t>n triangles.glcs file, the input is the previous array. </a:t>
            </a:r>
            <a:r>
              <a:rPr lang="de-DE" altLang="zh-CN" i="1" dirty="0">
                <a:solidFill>
                  <a:srgbClr val="FF0000"/>
                </a:solidFill>
              </a:rPr>
              <a:t>A</a:t>
            </a:r>
            <a:r>
              <a:rPr lang="LID4096" altLang="zh-CN" i="1" dirty="0">
                <a:solidFill>
                  <a:srgbClr val="FF0000"/>
                </a:solidFill>
              </a:rPr>
              <a:t>nd we check </a:t>
            </a:r>
            <a:r>
              <a:rPr lang="LID4096" altLang="zh-CN" dirty="0"/>
              <a:t>each cube in parallel and do: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LID4096" altLang="zh-CN" i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dirty="0"/>
              <a:t>A</a:t>
            </a:r>
            <a:r>
              <a:rPr lang="LID4096" altLang="zh-CN" dirty="0"/>
              <a:t>ccording to the binary number for each cube, the three vertices of each triangle can be saved in an array using lookup table. </a:t>
            </a:r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</a:t>
            </a:r>
            <a:r>
              <a:rPr lang="LID4096" dirty="0"/>
              <a:t>nd Then </a:t>
            </a:r>
            <a:r>
              <a:rPr lang="LID4096" altLang="zh-CN" dirty="0"/>
              <a:t>For each vertex, use an array to save related triangles info.The first 16 int type number are the </a:t>
            </a:r>
            <a:r>
              <a:rPr lang="de-DE" altLang="zh-CN" dirty="0">
                <a:solidFill>
                  <a:srgbClr val="FF0000"/>
                </a:solidFill>
              </a:rPr>
              <a:t>I</a:t>
            </a:r>
            <a:r>
              <a:rPr lang="LID4096" altLang="zh-CN" dirty="0">
                <a:solidFill>
                  <a:srgbClr val="FF0000"/>
                </a:solidFill>
              </a:rPr>
              <a:t>ndices of related triangles for each vertex. The last one record how many triangles are related.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LID4096" altLang="zh-CN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dirty="0">
                <a:solidFill>
                  <a:srgbClr val="FF0000"/>
                </a:solidFill>
              </a:rPr>
              <a:t>A</a:t>
            </a:r>
            <a:r>
              <a:rPr lang="LID4096" altLang="zh-CN" dirty="0">
                <a:solidFill>
                  <a:srgbClr val="FF0000"/>
                </a:solidFill>
              </a:rPr>
              <a:t>ll these operations can be done using atomic add function from </a:t>
            </a:r>
            <a:r>
              <a:rPr lang="de-DE" altLang="zh-C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OpenGL </a:t>
            </a:r>
            <a:r>
              <a:rPr lang="de-DE" altLang="zh-CN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Shading</a:t>
            </a:r>
            <a:r>
              <a:rPr lang="de-DE" altLang="zh-C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Language</a:t>
            </a:r>
            <a:r>
              <a:rPr lang="LID4096" altLang="zh-CN" dirty="0">
                <a:solidFill>
                  <a:srgbClr val="FF0000"/>
                </a:solidFill>
              </a:rPr>
              <a:t>.</a:t>
            </a:r>
            <a:endParaRPr lang="LID4096" altLang="zh-CN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34</a:t>
            </a:fld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And then in the normals.glcs file,</a:t>
            </a:r>
          </a:p>
          <a:p>
            <a:r>
              <a:rPr lang="de-DE" dirty="0"/>
              <a:t>W</a:t>
            </a:r>
            <a:r>
              <a:rPr lang="LID4096" dirty="0"/>
              <a:t>e </a:t>
            </a:r>
            <a:r>
              <a:rPr lang="de-DE" altLang="zh-CN" dirty="0"/>
              <a:t>C</a:t>
            </a:r>
            <a:r>
              <a:rPr lang="LID4096" altLang="zh-CN" dirty="0"/>
              <a:t>alculated the normals of each related triangle to get the vertex normal.And it is also saved in an array in the buffer.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35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altLang="zh-CN" b="0" i="0" dirty="0">
                <a:effectLst/>
                <a:latin typeface="Arial" panose="020B0604020202020204" pitchFamily="34" charset="0"/>
              </a:rPr>
              <a:t>1 2 para</a:t>
            </a:r>
          </a:p>
          <a:p>
            <a:endParaRPr lang="LID4096" altLang="zh-CN" b="0" i="0" dirty="0">
              <a:effectLst/>
              <a:latin typeface="Arial" panose="020B0604020202020204" pitchFamily="34" charset="0"/>
            </a:endParaRPr>
          </a:p>
          <a:p>
            <a:r>
              <a:rPr lang="de-DE" altLang="zh-CN" b="0" i="0" dirty="0" err="1">
                <a:effectLst/>
                <a:latin typeface="Arial" panose="020B0604020202020204" pitchFamily="34" charset="0"/>
              </a:rPr>
              <a:t>Conceptually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, 3D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scanning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and 3d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reconstruction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are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independent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fields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. In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recent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years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more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and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more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researchers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have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focused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on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combining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3D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scanning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and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surface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reconstruction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using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an RGBD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camera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for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tracking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and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static</a:t>
            </a:r>
            <a:r>
              <a:rPr lang="en-US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LID4096" altLang="zh-CN" b="0" i="0" dirty="0">
                <a:effectLst/>
                <a:latin typeface="Arial" panose="020B0604020202020204" pitchFamily="34" charset="0"/>
              </a:rPr>
              <a:t>object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reconstruction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.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advent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Azure Kinect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sensor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from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Microsoft,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scanning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a 3D human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model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by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multiple  RGB-D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cameras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has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become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possible.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175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Now we conclude that based on the previous steps ,we can get for each vertex the indices of </a:t>
            </a:r>
            <a:r>
              <a:rPr lang="LID4096" altLang="zh-CN" dirty="0">
                <a:solidFill>
                  <a:srgbClr val="FF0000"/>
                </a:solidFill>
              </a:rPr>
              <a:t>related triangles and we have the each triangles with the Indices of the three vertices.</a:t>
            </a:r>
          </a:p>
          <a:p>
            <a:r>
              <a:rPr lang="LID4096" dirty="0">
                <a:solidFill>
                  <a:srgbClr val="FF0000"/>
                </a:solidFill>
              </a:rPr>
              <a:t>And every vertex xyz position.</a:t>
            </a:r>
          </a:p>
          <a:p>
            <a:endParaRPr lang="LID4096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dirty="0">
                <a:solidFill>
                  <a:srgbClr val="FF0000"/>
                </a:solidFill>
              </a:rPr>
              <a:t>So we can on </a:t>
            </a:r>
            <a:r>
              <a:rPr lang="de-DE" dirty="0" err="1">
                <a:solidFill>
                  <a:srgbClr val="FF0000"/>
                </a:solidFill>
              </a:rPr>
              <a:t>th</a:t>
            </a:r>
            <a:r>
              <a:rPr lang="LID4096" dirty="0">
                <a:solidFill>
                  <a:srgbClr val="FF0000"/>
                </a:solidFill>
              </a:rPr>
              <a:t>e gpu get the </a:t>
            </a:r>
            <a:r>
              <a:rPr lang="LID4096" altLang="zh-CN" dirty="0"/>
              <a:t>Vertex positions, Vertex normals, Triangles</a:t>
            </a:r>
            <a:endParaRPr lang="zh-CN" altLang="en-US" dirty="0"/>
          </a:p>
          <a:p>
            <a:endParaRPr lang="LID4096" dirty="0"/>
          </a:p>
          <a:p>
            <a:r>
              <a:rPr lang="de-DE" dirty="0"/>
              <a:t>F</a:t>
            </a:r>
            <a:r>
              <a:rPr lang="LID4096" dirty="0"/>
              <a:t>inally ,we can directly draw them .</a:t>
            </a:r>
            <a:r>
              <a:rPr lang="en-US" altLang="zh-CN" dirty="0"/>
              <a:t>an</a:t>
            </a:r>
            <a:r>
              <a:rPr lang="LID4096" altLang="zh-CN" dirty="0"/>
              <a:t>d the data even doesn</a:t>
            </a:r>
            <a:r>
              <a:rPr lang="zh-CN" altLang="en-US" dirty="0"/>
              <a:t>’</a:t>
            </a:r>
            <a:r>
              <a:rPr lang="LID4096" altLang="zh-CN" dirty="0"/>
              <a:t>t need to be transmitted to the cpu.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36</a:t>
            </a:fld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37</a:t>
            </a:fld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slow </a:t>
            </a:r>
            <a:r>
              <a:rPr lang="de-DE" dirty="0" err="1"/>
              <a:t>motion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38</a:t>
            </a:fld>
            <a:endParaRPr lang="de-D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502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altLang="zh-CN" dirty="0"/>
              <a:t>.................</a:t>
            </a:r>
          </a:p>
          <a:p>
            <a:r>
              <a:rPr lang="LID4096" altLang="zh-CN" dirty="0"/>
              <a:t>...................</a:t>
            </a:r>
          </a:p>
          <a:p>
            <a:r>
              <a:rPr lang="en-US" altLang="zh-CN" dirty="0"/>
              <a:t>………………</a:t>
            </a:r>
            <a:r>
              <a:rPr lang="LID4096" altLang="zh-CN" dirty="0"/>
              <a:t>.</a:t>
            </a:r>
          </a:p>
          <a:p>
            <a:r>
              <a:rPr lang="en-US" altLang="zh-CN" dirty="0"/>
              <a:t>…………</a:t>
            </a:r>
            <a:r>
              <a:rPr lang="LID4096" altLang="zh-CN" dirty="0"/>
              <a:t>..</a:t>
            </a:r>
          </a:p>
          <a:p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I stand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foot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matter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pos</a:t>
            </a:r>
            <a:r>
              <a:rPr lang="LID4096" dirty="0"/>
              <a:t>e it 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gravity</a:t>
            </a:r>
            <a:r>
              <a:rPr lang="de-DE" dirty="0"/>
              <a:t> will fall on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foot</a:t>
            </a:r>
            <a:r>
              <a:rPr lang="LID4096" dirty="0"/>
              <a:t>.</a:t>
            </a:r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r>
              <a:rPr lang="de-DE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glEnable</a:t>
            </a:r>
            <a:r>
              <a:rPr lang="de-DE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de-DE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GL_BLEND</a:t>
            </a:r>
            <a:r>
              <a:rPr lang="de-DE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de-DE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glDrawArrays</a:t>
            </a:r>
            <a:r>
              <a:rPr lang="de-DE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de-DE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GL_POINTS</a:t>
            </a:r>
            <a:r>
              <a:rPr lang="de-DE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, 0, (</a:t>
            </a:r>
            <a:r>
              <a:rPr lang="de-DE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GLsizei</a:t>
            </a:r>
            <a:r>
              <a:rPr lang="de-DE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  <a:r>
              <a:rPr lang="de-DE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boxes.size</a:t>
            </a:r>
            <a:r>
              <a:rPr lang="de-DE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());</a:t>
            </a:r>
          </a:p>
          <a:p>
            <a:r>
              <a:rPr lang="de-DE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glDisable</a:t>
            </a:r>
            <a:r>
              <a:rPr lang="de-DE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de-DE" altLang="zh-CN" sz="180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GL_BLEND</a:t>
            </a:r>
            <a:r>
              <a:rPr lang="de-DE" altLang="zh-CN" sz="180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502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r>
              <a:rPr lang="en-US" altLang="zh-CN" dirty="0"/>
              <a:t>………………</a:t>
            </a:r>
            <a:endParaRPr lang="LID4096" dirty="0"/>
          </a:p>
          <a:p>
            <a:r>
              <a:rPr lang="en-US" altLang="zh-CN" dirty="0"/>
              <a:t>………………</a:t>
            </a:r>
            <a:endParaRPr lang="LID4096" dirty="0"/>
          </a:p>
          <a:p>
            <a:r>
              <a:rPr lang="en-US" altLang="zh-CN" dirty="0"/>
              <a:t>………………</a:t>
            </a:r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endParaRPr lang="LID4096" dirty="0"/>
          </a:p>
          <a:p>
            <a:r>
              <a:rPr lang="de-DE" dirty="0"/>
              <a:t>M</a:t>
            </a:r>
            <a:r>
              <a:rPr lang="LID4096" dirty="0"/>
              <a:t>onitor performance function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5021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502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5021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45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dirty="0"/>
              <a:t>Microsoft </a:t>
            </a:r>
            <a:r>
              <a:rPr lang="LID4096" altLang="zh-CN" dirty="0"/>
              <a:t>in 2016 </a:t>
            </a:r>
            <a:r>
              <a:rPr lang="de-DE" altLang="zh-CN" dirty="0" err="1"/>
              <a:t>showed</a:t>
            </a:r>
            <a:r>
              <a:rPr lang="de-DE" altLang="zh-CN" dirty="0"/>
              <a:t> an </a:t>
            </a:r>
            <a:r>
              <a:rPr lang="de-DE" altLang="zh-CN" dirty="0" err="1"/>
              <a:t>application</a:t>
            </a:r>
            <a:r>
              <a:rPr lang="de-DE" altLang="zh-CN" dirty="0"/>
              <a:t> </a:t>
            </a:r>
            <a:r>
              <a:rPr lang="de-DE" altLang="zh-CN" dirty="0" err="1"/>
              <a:t>scenario</a:t>
            </a:r>
            <a:r>
              <a:rPr lang="de-DE" altLang="zh-CN" dirty="0"/>
              <a:t> </a:t>
            </a:r>
            <a:r>
              <a:rPr lang="de-DE" altLang="zh-CN" dirty="0" err="1"/>
              <a:t>for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augmented</a:t>
            </a:r>
            <a:r>
              <a:rPr lang="de-DE" altLang="zh-CN" dirty="0"/>
              <a:t> </a:t>
            </a:r>
            <a:r>
              <a:rPr lang="de-DE" altLang="zh-CN" dirty="0" err="1"/>
              <a:t>reality</a:t>
            </a:r>
            <a:r>
              <a:rPr lang="de-DE" altLang="zh-CN" dirty="0"/>
              <a:t> </a:t>
            </a:r>
            <a:r>
              <a:rPr lang="de-DE" altLang="zh-CN" dirty="0" err="1"/>
              <a:t>glasses</a:t>
            </a:r>
            <a:r>
              <a:rPr lang="de-DE" altLang="zh-CN" dirty="0"/>
              <a:t> </a:t>
            </a:r>
            <a:r>
              <a:rPr lang="de-DE" altLang="zh-CN" dirty="0" err="1"/>
              <a:t>Hololens</a:t>
            </a:r>
            <a:r>
              <a:rPr lang="de-DE" altLang="zh-CN" dirty="0"/>
              <a:t>. W</a:t>
            </a:r>
            <a:r>
              <a:rPr lang="LID4096" altLang="zh-CN" dirty="0"/>
              <a:t>hich is called</a:t>
            </a:r>
            <a:r>
              <a:rPr lang="de-DE" altLang="zh-CN" dirty="0"/>
              <a:t> “</a:t>
            </a:r>
            <a:r>
              <a:rPr lang="de-DE" altLang="zh-CN" dirty="0" err="1"/>
              <a:t>holoportation</a:t>
            </a:r>
            <a:r>
              <a:rPr lang="de-DE" altLang="zh-CN" dirty="0"/>
              <a:t>”, </a:t>
            </a:r>
            <a:r>
              <a:rPr lang="LID4096" altLang="zh-CN" dirty="0"/>
              <a:t>In this project, </a:t>
            </a:r>
            <a:r>
              <a:rPr lang="de-DE" altLang="zh-CN" dirty="0" err="1"/>
              <a:t>cameras</a:t>
            </a:r>
            <a:r>
              <a:rPr lang="de-DE" altLang="zh-CN" dirty="0"/>
              <a:t> </a:t>
            </a:r>
            <a:r>
              <a:rPr lang="de-DE" altLang="zh-CN" dirty="0" err="1"/>
              <a:t>capture</a:t>
            </a:r>
            <a:r>
              <a:rPr lang="de-DE" altLang="zh-CN" dirty="0"/>
              <a:t> </a:t>
            </a:r>
            <a:r>
              <a:rPr lang="en-US" altLang="zh-CN" dirty="0"/>
              <a:t>the person </a:t>
            </a:r>
            <a:r>
              <a:rPr lang="LID4096" altLang="zh-CN" dirty="0"/>
              <a:t>and </a:t>
            </a:r>
            <a:r>
              <a:rPr lang="de-DE" altLang="zh-CN" dirty="0" err="1"/>
              <a:t>then</a:t>
            </a:r>
            <a:r>
              <a:rPr lang="LID4096" altLang="zh-CN" dirty="0"/>
              <a:t> </a:t>
            </a:r>
            <a:r>
              <a:rPr lang="de-DE" altLang="zh-CN" dirty="0" err="1"/>
              <a:t>th</a:t>
            </a:r>
            <a:r>
              <a:rPr lang="LID4096" altLang="zh-CN" dirty="0"/>
              <a:t>e data is </a:t>
            </a:r>
            <a:r>
              <a:rPr lang="de-DE" altLang="zh-CN" dirty="0"/>
              <a:t> </a:t>
            </a:r>
            <a:r>
              <a:rPr lang="de-DE" altLang="zh-CN" dirty="0" err="1"/>
              <a:t>transmitted</a:t>
            </a:r>
            <a:r>
              <a:rPr lang="de-DE" altLang="zh-CN" dirty="0"/>
              <a:t> </a:t>
            </a:r>
            <a:r>
              <a:rPr lang="de-DE" altLang="zh-CN" dirty="0" err="1"/>
              <a:t>to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HoloLens </a:t>
            </a:r>
            <a:r>
              <a:rPr lang="de-DE" altLang="zh-CN" dirty="0" err="1"/>
              <a:t>interlocuto</a:t>
            </a:r>
            <a:r>
              <a:rPr lang="LID4096" altLang="zh-CN" dirty="0"/>
              <a:t>r.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This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allows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wearing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augmented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reality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displays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see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hear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interact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remote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participants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3D,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almost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were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present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same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physical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de-DE" altLang="zh-CN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zh-CN" b="0" i="1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71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the workflow of my project. We can see one human standing in front of cameras in the left part. The work area is a 2m*2m*2m bounding box. When wearing a VR helmet, the user can see the virtual human in the 3d coordinate in real-time. On the right is the format in which the data is processed. RGB and Depth streams</a:t>
            </a:r>
            <a:r>
              <a:rPr lang="LID4096" altLang="zh-CN" dirty="0"/>
              <a:t> from cameras as the input</a:t>
            </a:r>
            <a:r>
              <a:rPr lang="en-US" altLang="zh-CN" dirty="0"/>
              <a:t> can be constructed as point clouds. </a:t>
            </a:r>
            <a:r>
              <a:rPr lang="en-US" altLang="zh-CN" dirty="0" err="1"/>
              <a:t>Voxelized</a:t>
            </a:r>
            <a:r>
              <a:rPr lang="en-US" altLang="zh-CN" dirty="0"/>
              <a:t> point clouds can be converted to volumes and meshes on general-purpose GPU. The voxels of the object can also be used to estimate the center of gravity of the human body.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119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dirty="0"/>
              <a:t>The task </a:t>
            </a:r>
            <a:r>
              <a:rPr lang="en-US" altLang="zh-CN" dirty="0"/>
              <a:t>description</a:t>
            </a:r>
            <a:r>
              <a:rPr lang="LID4096" altLang="zh-CN" dirty="0"/>
              <a:t> has 8 </a:t>
            </a:r>
            <a:r>
              <a:rPr lang="de-DE" altLang="zh-CN" sz="1200" dirty="0"/>
              <a:t>Basic Tasks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dirty="0"/>
              <a:t>and 4 </a:t>
            </a:r>
            <a:r>
              <a:rPr lang="de-DE" altLang="zh-CN" sz="1200" dirty="0"/>
              <a:t>Optional Tasks</a:t>
            </a:r>
            <a:r>
              <a:rPr lang="LID4096" altLang="zh-CN" sz="1200" dirty="0"/>
              <a:t>.I construct my workflow based on these tasks.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72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3 </a:t>
            </a:r>
            <a:r>
              <a:rPr lang="LID4096" altLang="de-DE" dirty="0">
                <a:sym typeface="+mn-ea"/>
              </a:rPr>
              <a:t>A</a:t>
            </a:r>
            <a:r>
              <a:rPr lang="en-US" altLang="de-DE" dirty="0" err="1">
                <a:sym typeface="+mn-ea"/>
              </a:rPr>
              <a:t>uzre</a:t>
            </a:r>
            <a:r>
              <a:rPr lang="en-US" altLang="de-DE" dirty="0">
                <a:sym typeface="+mn-ea"/>
              </a:rPr>
              <a:t> </a:t>
            </a:r>
            <a:r>
              <a:rPr lang="en-US" altLang="de-DE" dirty="0"/>
              <a:t>Kinect</a:t>
            </a:r>
            <a:r>
              <a:rPr lang="LID4096" altLang="de-DE" dirty="0"/>
              <a:t>s</a:t>
            </a:r>
            <a:r>
              <a:rPr lang="en-US" altLang="de-DE" dirty="0"/>
              <a:t> </a:t>
            </a:r>
            <a:r>
              <a:rPr lang="LID4096" altLang="de-DE" dirty="0"/>
              <a:t>and one vr device with one vr tracker and 2 vr controllers are used in project. I develop my program based on the rgbd-develop branch of cgv framework.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en-US" dirty="0"/>
              <a:t>Now we have a question: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dirty="0"/>
              <a:t>W</a:t>
            </a:r>
            <a:r>
              <a:rPr lang="en-US" altLang="zh-CN" dirty="0" err="1"/>
              <a:t>hy</a:t>
            </a:r>
            <a:r>
              <a:rPr lang="en-US" altLang="zh-CN" dirty="0"/>
              <a:t> choose </a:t>
            </a:r>
            <a:r>
              <a:rPr lang="en-US" altLang="zh-CN" dirty="0" err="1"/>
              <a:t>kinect</a:t>
            </a:r>
            <a:r>
              <a:rPr lang="en-US" altLang="zh-CN" dirty="0"/>
              <a:t> azure?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dirty="0"/>
              <a:t>We k</a:t>
            </a:r>
            <a:r>
              <a:rPr lang="de-DE" dirty="0" err="1"/>
              <a:t>no</a:t>
            </a:r>
            <a:r>
              <a:rPr lang="LID4096" dirty="0"/>
              <a:t>w in the kinect fusion system the scene is scanned by a kinect v1.but the limitation is that </a:t>
            </a:r>
            <a:r>
              <a:rPr lang="LID4096" altLang="zh-CN" b="1" dirty="0">
                <a:solidFill>
                  <a:srgbClr val="171717"/>
                </a:solidFill>
                <a:latin typeface="Segoe UI" panose="020B0502040204020203" pitchFamily="34" charset="0"/>
              </a:rPr>
              <a:t>One computer can link only one Kinect </a:t>
            </a:r>
            <a:r>
              <a:rPr lang="en-US" altLang="zh-CN" b="1" dirty="0">
                <a:solidFill>
                  <a:srgbClr val="171717"/>
                </a:solidFill>
                <a:latin typeface="Segoe UI" panose="020B0502040204020203" pitchFamily="34" charset="0"/>
              </a:rPr>
              <a:t>V</a:t>
            </a:r>
            <a:r>
              <a:rPr lang="LID4096" altLang="zh-CN" b="1" dirty="0">
                <a:solidFill>
                  <a:srgbClr val="171717"/>
                </a:solidFill>
                <a:latin typeface="Segoe UI" panose="020B0502040204020203" pitchFamily="34" charset="0"/>
              </a:rPr>
              <a:t>1. So  using </a:t>
            </a:r>
            <a:r>
              <a:rPr lang="zh-CN" altLang="en-US" dirty="0"/>
              <a:t>Kinect</a:t>
            </a:r>
            <a:r>
              <a:rPr lang="LID4096" altLang="zh-CN" dirty="0"/>
              <a:t> </a:t>
            </a:r>
            <a:r>
              <a:rPr lang="zh-CN" altLang="en-US" dirty="0"/>
              <a:t>V</a:t>
            </a:r>
            <a:r>
              <a:rPr lang="de-DE" altLang="zh-CN" dirty="0"/>
              <a:t>1</a:t>
            </a:r>
            <a:r>
              <a:rPr lang="LID4096" altLang="zh-CN" dirty="0"/>
              <a:t> we can not do the reconstruction of complete human body in realtime.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b="1" dirty="0">
                <a:solidFill>
                  <a:srgbClr val="171717"/>
                </a:solidFill>
                <a:latin typeface="Segoe UI" panose="020B0502040204020203" pitchFamily="34" charset="0"/>
              </a:rPr>
              <a:t>But Users can s</a:t>
            </a:r>
            <a:r>
              <a:rPr lang="de-DE" altLang="zh-CN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ynchronize</a:t>
            </a:r>
            <a:r>
              <a:rPr lang="de-DE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multiple Azure Kinect </a:t>
            </a:r>
            <a:r>
              <a:rPr lang="de-DE" altLang="zh-CN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devices</a:t>
            </a:r>
            <a:r>
              <a:rPr lang="LID4096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on one computer. </a:t>
            </a:r>
            <a:endParaRPr lang="de-DE" altLang="zh-CN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dirty="0"/>
              <a:t>A</a:t>
            </a:r>
            <a:r>
              <a:rPr lang="de-DE" altLang="zh-CN" dirty="0" err="1"/>
              <a:t>zure</a:t>
            </a:r>
            <a:r>
              <a:rPr lang="de-DE" altLang="zh-CN" dirty="0"/>
              <a:t> </a:t>
            </a:r>
            <a:r>
              <a:rPr lang="de-DE" altLang="zh-CN" dirty="0" err="1"/>
              <a:t>kinect</a:t>
            </a:r>
            <a:r>
              <a:rPr lang="de-DE" altLang="zh-CN" dirty="0"/>
              <a:t> </a:t>
            </a:r>
            <a:r>
              <a:rPr lang="de-DE" altLang="zh-CN" dirty="0" err="1"/>
              <a:t>supports</a:t>
            </a:r>
            <a:r>
              <a:rPr lang="de-DE" altLang="zh-CN" dirty="0"/>
              <a:t> </a:t>
            </a:r>
            <a:r>
              <a:rPr lang="de-DE" altLang="zh-CN" dirty="0" err="1"/>
              <a:t>up</a:t>
            </a:r>
            <a:r>
              <a:rPr lang="de-DE" altLang="zh-CN" dirty="0"/>
              <a:t> </a:t>
            </a:r>
            <a:r>
              <a:rPr lang="de-DE" altLang="zh-CN" dirty="0" err="1"/>
              <a:t>to</a:t>
            </a:r>
            <a:r>
              <a:rPr lang="de-DE" altLang="zh-CN" dirty="0"/>
              <a:t> </a:t>
            </a:r>
            <a:r>
              <a:rPr lang="de-DE" altLang="zh-CN" dirty="0" err="1"/>
              <a:t>eight</a:t>
            </a:r>
            <a:r>
              <a:rPr lang="de-DE" altLang="zh-CN" dirty="0"/>
              <a:t> </a:t>
            </a:r>
            <a:r>
              <a:rPr lang="de-DE" altLang="zh-CN" dirty="0" err="1"/>
              <a:t>devices</a:t>
            </a:r>
            <a:r>
              <a:rPr lang="de-DE" altLang="zh-CN" dirty="0"/>
              <a:t> </a:t>
            </a:r>
            <a:r>
              <a:rPr lang="de-DE" altLang="zh-CN" dirty="0" err="1"/>
              <a:t>working</a:t>
            </a:r>
            <a:r>
              <a:rPr lang="de-DE" altLang="zh-CN" dirty="0"/>
              <a:t> on </a:t>
            </a:r>
            <a:r>
              <a:rPr lang="de-DE" altLang="zh-CN" dirty="0" err="1"/>
              <a:t>one</a:t>
            </a:r>
            <a:r>
              <a:rPr lang="de-DE" altLang="zh-CN" dirty="0"/>
              <a:t> </a:t>
            </a:r>
            <a:r>
              <a:rPr lang="de-DE" altLang="zh-CN" dirty="0" err="1"/>
              <a:t>computer</a:t>
            </a:r>
            <a:r>
              <a:rPr lang="de-DE" altLang="zh-CN" dirty="0"/>
              <a:t> at </a:t>
            </a:r>
            <a:r>
              <a:rPr lang="de-DE" altLang="zh-CN" dirty="0" err="1"/>
              <a:t>the</a:t>
            </a:r>
            <a:r>
              <a:rPr lang="de-DE" altLang="zh-CN" dirty="0"/>
              <a:t> same time</a:t>
            </a:r>
            <a:r>
              <a:rPr lang="LID4096" altLang="zh-CN" dirty="0"/>
              <a:t>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dirty="0"/>
              <a:t>The limitation of azure kienct is that the images have distortion because of the </a:t>
            </a:r>
            <a:r>
              <a:rPr lang="de-DE" altLang="zh-CN" dirty="0"/>
              <a:t>120-degree </a:t>
            </a:r>
            <a:r>
              <a:rPr lang="de-DE" altLang="zh-CN" dirty="0" err="1"/>
              <a:t>wide</a:t>
            </a:r>
            <a:r>
              <a:rPr lang="de-DE" altLang="zh-CN" dirty="0"/>
              <a:t>-angle </a:t>
            </a:r>
            <a:r>
              <a:rPr lang="de-DE" altLang="zh-CN" dirty="0" err="1"/>
              <a:t>lens</a:t>
            </a:r>
            <a:r>
              <a:rPr lang="LID4096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dirty="0"/>
              <a:t>The A</a:t>
            </a:r>
            <a:r>
              <a:rPr lang="de-DE" altLang="zh-CN" dirty="0"/>
              <a:t>s</a:t>
            </a:r>
            <a:r>
              <a:rPr lang="LID4096" altLang="zh-CN" dirty="0"/>
              <a:t>zure kienct SDK offers the related function to construct point cloud.B</a:t>
            </a:r>
            <a:r>
              <a:rPr lang="de-DE" altLang="zh-CN" dirty="0"/>
              <a:t>u</a:t>
            </a:r>
            <a:r>
              <a:rPr lang="LID4096" altLang="zh-CN" dirty="0"/>
              <a:t>t unfortunately that function is not open source.As a result the traditional tsdf algorithm can not be implemented in my project becase we cannot do the back projection from camera coordinate to image.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 will also talk about this problem later.</a:t>
            </a:r>
            <a:endParaRPr lang="de-DE" altLang="zh-CN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13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ID4096" dirty="0"/>
              <a:t>The first step is </a:t>
            </a:r>
            <a:r>
              <a:rPr lang="en-US" altLang="zh-CN" sz="1200" dirty="0"/>
              <a:t>link</a:t>
            </a:r>
            <a:r>
              <a:rPr lang="LID4096" altLang="zh-CN" sz="1200" dirty="0"/>
              <a:t>ing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configur</a:t>
            </a:r>
            <a:r>
              <a:rPr lang="LID4096" altLang="zh-CN" sz="1200" dirty="0"/>
              <a:t>ing</a:t>
            </a:r>
            <a:r>
              <a:rPr lang="en-US" altLang="zh-CN" sz="1200" dirty="0"/>
              <a:t> multiple cameras</a:t>
            </a:r>
            <a:r>
              <a:rPr lang="LID4096" altLang="zh-CN" sz="1200" dirty="0"/>
              <a:t>.</a:t>
            </a:r>
          </a:p>
          <a:p>
            <a:r>
              <a:rPr lang="LID4096" altLang="zh-CN" dirty="0"/>
              <a:t>C</a:t>
            </a:r>
            <a:r>
              <a:rPr lang="en-US" altLang="zh-CN" dirty="0" err="1"/>
              <a:t>ameras</a:t>
            </a:r>
            <a:r>
              <a:rPr lang="en-US" altLang="zh-CN" dirty="0"/>
              <a:t> </a:t>
            </a:r>
            <a:r>
              <a:rPr lang="LID4096" altLang="zh-CN" dirty="0"/>
              <a:t>are placed </a:t>
            </a:r>
            <a:r>
              <a:rPr lang="en-US" altLang="zh-CN" dirty="0"/>
              <a:t>in </a:t>
            </a:r>
            <a:r>
              <a:rPr lang="LID4096" altLang="zh-CN" dirty="0"/>
              <a:t>the labor and link</a:t>
            </a:r>
            <a:r>
              <a:rPr lang="en-US" altLang="zh-CN" dirty="0" err="1"/>
              <a:t>ed</a:t>
            </a:r>
            <a:r>
              <a:rPr lang="en-US" altLang="zh-CN" dirty="0"/>
              <a:t> to the computer </a:t>
            </a:r>
            <a:r>
              <a:rPr lang="LID4096" altLang="zh-CN" dirty="0"/>
              <a:t>as shown in the pictures.</a:t>
            </a:r>
            <a:endParaRPr lang="en-US" altLang="zh-CN" dirty="0"/>
          </a:p>
          <a:p>
            <a:r>
              <a:rPr lang="LID4096" altLang="zh-CN" dirty="0"/>
              <a:t>Users can </a:t>
            </a:r>
            <a:r>
              <a:rPr lang="en-US" altLang="zh-CN" dirty="0"/>
              <a:t>define the color</a:t>
            </a:r>
            <a:r>
              <a:rPr lang="zh-CN" altLang="en-US" dirty="0"/>
              <a:t> </a:t>
            </a:r>
            <a:r>
              <a:rPr lang="LID4096" altLang="zh-CN" dirty="0"/>
              <a:t>and </a:t>
            </a:r>
            <a:r>
              <a:rPr lang="en-US" altLang="zh-CN" dirty="0"/>
              <a:t>depth</a:t>
            </a:r>
            <a:r>
              <a:rPr lang="en-US" altLang="zh-CN" dirty="0">
                <a:sym typeface="+mn-ea"/>
              </a:rPr>
              <a:t> stream format</a:t>
            </a:r>
            <a:r>
              <a:rPr lang="LID4096" altLang="zh-CN" dirty="0">
                <a:sym typeface="+mn-ea"/>
              </a:rPr>
              <a:t> in the GUI.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5197C-DF23-4136-A3B6-51810E177EC5}" type="slidenum">
              <a:rPr lang="de-DE" smtClean="0"/>
              <a:t>15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t>04.04.2022</a:t>
            </a:fld>
            <a:r>
              <a:rPr lang="de-DE" dirty="0"/>
              <a:t> | Max Mustermann</a:t>
            </a:r>
          </a:p>
        </p:txBody>
      </p:sp>
      <p:pic>
        <p:nvPicPr>
          <p:cNvPr id="20" name="Grafik 19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2022/4/4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5" b="10791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-1" y="2167610"/>
            <a:ext cx="12192001" cy="2209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2513"/>
            <a:ext cx="12192001" cy="451017"/>
          </a:xfrm>
          <a:prstGeom prst="rect">
            <a:avLst/>
          </a:prstGeom>
          <a:solidFill>
            <a:schemeClr val="tx1"/>
          </a:solidFill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t>04.04.2022</a:t>
            </a:fld>
            <a:r>
              <a:rPr lang="de-DE" dirty="0"/>
              <a:t> | Max Mustermann</a:t>
            </a:r>
          </a:p>
        </p:txBody>
      </p:sp>
      <p:pic>
        <p:nvPicPr>
          <p:cNvPr id="20" name="Grafik 19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00" y="6403991"/>
            <a:ext cx="1170000" cy="344995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0" y="129542"/>
            <a:ext cx="2219605" cy="602702"/>
          </a:xfrm>
          <a:prstGeom prst="rect">
            <a:avLst/>
          </a:prstGeom>
        </p:spPr>
      </p:pic>
      <p:cxnSp>
        <p:nvCxnSpPr>
          <p:cNvPr id="14" name="Gerader Verbinder 13"/>
          <p:cNvCxnSpPr/>
          <p:nvPr userDrawn="1"/>
        </p:nvCxnSpPr>
        <p:spPr>
          <a:xfrm flipV="1">
            <a:off x="871200" y="2166144"/>
            <a:ext cx="0" cy="2210593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-1" y="5"/>
            <a:ext cx="12192001" cy="232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1"/>
          </p:nvPr>
        </p:nvSpPr>
        <p:spPr>
          <a:xfrm>
            <a:off x="0" y="5"/>
            <a:ext cx="12192000" cy="2180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-1" y="2167610"/>
            <a:ext cx="12192001" cy="15042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8863"/>
            <a:ext cx="12192001" cy="451017"/>
          </a:xfrm>
          <a:prstGeom prst="rect">
            <a:avLst/>
          </a:prstGeom>
          <a:noFill/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E3649504-D325-4E58-88EC-B7F9D842D3B7}" type="datetimeFigureOut">
              <a:rPr lang="de-DE" smtClean="0"/>
              <a:t>04.04.2022</a:t>
            </a:fld>
            <a:r>
              <a:rPr lang="de-DE" dirty="0"/>
              <a:t> | Max Mustermann</a:t>
            </a:r>
          </a:p>
        </p:txBody>
      </p:sp>
      <p:sp>
        <p:nvSpPr>
          <p:cNvPr id="13" name="Freeform 18"/>
          <p:cNvSpPr>
            <a:spLocks noChangeAspect="1" noEditPoints="1"/>
          </p:cNvSpPr>
          <p:nvPr userDrawn="1"/>
        </p:nvSpPr>
        <p:spPr bwMode="auto">
          <a:xfrm>
            <a:off x="111760" y="2605532"/>
            <a:ext cx="6223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/>
          </a:p>
        </p:txBody>
      </p:sp>
      <p:cxnSp>
        <p:nvCxnSpPr>
          <p:cNvPr id="15" name="Gerader Verbinder 14"/>
          <p:cNvCxnSpPr/>
          <p:nvPr userDrawn="1"/>
        </p:nvCxnSpPr>
        <p:spPr>
          <a:xfrm flipV="1">
            <a:off x="871384" y="2166140"/>
            <a:ext cx="0" cy="1505742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-1" y="5"/>
            <a:ext cx="12192001" cy="232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1"/>
          </p:nvPr>
        </p:nvSpPr>
        <p:spPr>
          <a:xfrm>
            <a:off x="0" y="5"/>
            <a:ext cx="12192000" cy="21806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-1" y="2167610"/>
            <a:ext cx="12192001" cy="15042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180637"/>
            <a:ext cx="12192000" cy="149124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algn="l">
              <a:defRPr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71882"/>
            <a:ext cx="12192000" cy="714376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-1" y="4898863"/>
            <a:ext cx="12192001" cy="451017"/>
          </a:xfrm>
          <a:prstGeom prst="rect">
            <a:avLst/>
          </a:prstGeom>
          <a:noFill/>
        </p:spPr>
        <p:txBody>
          <a:bodyPr lIns="972000" rIns="1080000" anchor="t"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E3649504-D325-4E58-88EC-B7F9D842D3B7}" type="datetimeFigureOut">
              <a:rPr lang="de-DE" smtClean="0"/>
              <a:t>04.04.2022</a:t>
            </a:fld>
            <a:r>
              <a:rPr lang="de-DE" dirty="0"/>
              <a:t> | Max Mustermann</a:t>
            </a:r>
          </a:p>
        </p:txBody>
      </p:sp>
      <p:sp>
        <p:nvSpPr>
          <p:cNvPr id="13" name="Freeform 18"/>
          <p:cNvSpPr>
            <a:spLocks noChangeAspect="1" noEditPoints="1"/>
          </p:cNvSpPr>
          <p:nvPr userDrawn="1"/>
        </p:nvSpPr>
        <p:spPr bwMode="auto">
          <a:xfrm>
            <a:off x="111760" y="2605532"/>
            <a:ext cx="6223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/>
          </a:p>
        </p:txBody>
      </p:sp>
      <p:cxnSp>
        <p:nvCxnSpPr>
          <p:cNvPr id="15" name="Gerader Verbinder 14"/>
          <p:cNvCxnSpPr/>
          <p:nvPr userDrawn="1"/>
        </p:nvCxnSpPr>
        <p:spPr>
          <a:xfrm flipV="1">
            <a:off x="871384" y="2166140"/>
            <a:ext cx="0" cy="1505742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-1" y="5"/>
            <a:ext cx="12192001" cy="232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Rechteck 6"/>
          <p:cNvSpPr/>
          <p:nvPr userDrawn="1"/>
        </p:nvSpPr>
        <p:spPr>
          <a:xfrm>
            <a:off x="-1" y="2324292"/>
            <a:ext cx="12192001" cy="11588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353365"/>
            <a:ext cx="12192000" cy="1113706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lIns="972000" rIns="1080000" anchor="ctr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" y="3490907"/>
            <a:ext cx="12191999" cy="595318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2" name="Freeform 18"/>
          <p:cNvSpPr>
            <a:spLocks noChangeAspect="1" noEditPoints="1"/>
          </p:cNvSpPr>
          <p:nvPr userDrawn="1"/>
        </p:nvSpPr>
        <p:spPr bwMode="auto">
          <a:xfrm>
            <a:off x="111760" y="2617563"/>
            <a:ext cx="6223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/>
          </a:p>
        </p:txBody>
      </p:sp>
      <p:cxnSp>
        <p:nvCxnSpPr>
          <p:cNvPr id="13" name="Gerader Verbinder 12"/>
          <p:cNvCxnSpPr/>
          <p:nvPr userDrawn="1"/>
        </p:nvCxnSpPr>
        <p:spPr>
          <a:xfrm flipV="1">
            <a:off x="871384" y="2166140"/>
            <a:ext cx="0" cy="1316972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/>
              <a:t> –</a:t>
            </a:r>
            <a:endParaRPr lang="de-DE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400" y="175100"/>
            <a:ext cx="10826700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/>
              <a:t> –</a:t>
            </a:r>
            <a:endParaRPr lang="de-DE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 dirty="0"/>
              <a:t> –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-1" y="5"/>
            <a:ext cx="12192001" cy="2327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7" name="Rechteck 6"/>
          <p:cNvSpPr/>
          <p:nvPr userDrawn="1"/>
        </p:nvSpPr>
        <p:spPr>
          <a:xfrm>
            <a:off x="-1" y="2324292"/>
            <a:ext cx="12192001" cy="11588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353365"/>
            <a:ext cx="12192000" cy="1113706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  <p:txBody>
          <a:bodyPr lIns="972000" rIns="1080000" anchor="ctr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" y="3490907"/>
            <a:ext cx="12191999" cy="595318"/>
          </a:xfrm>
          <a:prstGeom prst="rect">
            <a:avLst/>
          </a:prstGeom>
          <a:noFill/>
        </p:spPr>
        <p:txBody>
          <a:bodyPr lIns="972000" rIns="108000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2" name="Freeform 18"/>
          <p:cNvSpPr>
            <a:spLocks noChangeAspect="1" noEditPoints="1"/>
          </p:cNvSpPr>
          <p:nvPr userDrawn="1"/>
        </p:nvSpPr>
        <p:spPr bwMode="auto">
          <a:xfrm>
            <a:off x="111760" y="2617563"/>
            <a:ext cx="6223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/>
          </a:p>
        </p:txBody>
      </p:sp>
      <p:cxnSp>
        <p:nvCxnSpPr>
          <p:cNvPr id="13" name="Gerader Verbinder 12"/>
          <p:cNvCxnSpPr/>
          <p:nvPr userDrawn="1"/>
        </p:nvCxnSpPr>
        <p:spPr>
          <a:xfrm flipV="1">
            <a:off x="871384" y="2166140"/>
            <a:ext cx="0" cy="1316972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/>
              <a:t> –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82800" y="1409701"/>
            <a:ext cx="10151924" cy="4798594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400" y="175100"/>
            <a:ext cx="10826700" cy="56404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982799" y="943314"/>
            <a:ext cx="10151925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/>
              <a:t> –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+Ab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22399" y="175100"/>
            <a:ext cx="10836225" cy="567850"/>
          </a:xfrm>
          <a:prstGeom prst="rect">
            <a:avLst/>
          </a:prstGeom>
        </p:spPr>
        <p:txBody>
          <a:bodyPr/>
          <a:lstStyle>
            <a:lvl1pPr>
              <a:defRPr sz="28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1" y="956513"/>
            <a:ext cx="5861050" cy="32400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Abbildung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91251" y="4312067"/>
            <a:ext cx="5861049" cy="1889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de-DE" dirty="0"/>
              <a:t>Hier Bildunterschrift oder erklärender Text…(Falls Abb. nicht in Rahmen passt: Rechtsklick auf Abb., dann oben auf Zuschneiden, dann verschieben/skalieren)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982800" y="1409701"/>
            <a:ext cx="5113200" cy="4798594"/>
          </a:xfrm>
          <a:prstGeom prst="rect">
            <a:avLst/>
          </a:prstGeom>
        </p:spPr>
        <p:txBody>
          <a:bodyPr numCol="1" spcCol="0"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982799" y="94331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 dirty="0"/>
              <a:t> –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9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17907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de-DE" sz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Boyang Liu</a:t>
            </a: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 dirty="0"/>
              <a:t> –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"/>
            <a:ext cx="12192000" cy="8528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endParaRPr lang="de-D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871200" y="239400"/>
            <a:ext cx="0" cy="6492399"/>
          </a:xfrm>
          <a:prstGeom prst="line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71200" y="-8890"/>
            <a:ext cx="3387" cy="853440"/>
          </a:xfrm>
          <a:prstGeom prst="line">
            <a:avLst/>
          </a:prstGeom>
          <a:ln w="12700">
            <a:solidFill>
              <a:schemeClr val="bg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8"/>
          <p:cNvSpPr>
            <a:spLocks noEditPoints="1"/>
          </p:cNvSpPr>
          <p:nvPr userDrawn="1"/>
        </p:nvSpPr>
        <p:spPr bwMode="auto">
          <a:xfrm>
            <a:off x="111600" y="129545"/>
            <a:ext cx="622800" cy="554355"/>
          </a:xfrm>
          <a:custGeom>
            <a:avLst/>
            <a:gdLst>
              <a:gd name="T0" fmla="*/ 168 w 227"/>
              <a:gd name="T1" fmla="*/ 2 h 202"/>
              <a:gd name="T2" fmla="*/ 63 w 227"/>
              <a:gd name="T3" fmla="*/ 7 h 202"/>
              <a:gd name="T4" fmla="*/ 89 w 227"/>
              <a:gd name="T5" fmla="*/ 0 h 202"/>
              <a:gd name="T6" fmla="*/ 62 w 227"/>
              <a:gd name="T7" fmla="*/ 4 h 202"/>
              <a:gd name="T8" fmla="*/ 64 w 227"/>
              <a:gd name="T9" fmla="*/ 4 h 202"/>
              <a:gd name="T10" fmla="*/ 115 w 227"/>
              <a:gd name="T11" fmla="*/ 3 h 202"/>
              <a:gd name="T12" fmla="*/ 115 w 227"/>
              <a:gd name="T13" fmla="*/ 3 h 202"/>
              <a:gd name="T14" fmla="*/ 188 w 227"/>
              <a:gd name="T15" fmla="*/ 33 h 202"/>
              <a:gd name="T16" fmla="*/ 48 w 227"/>
              <a:gd name="T17" fmla="*/ 11 h 202"/>
              <a:gd name="T18" fmla="*/ 49 w 227"/>
              <a:gd name="T19" fmla="*/ 9 h 202"/>
              <a:gd name="T20" fmla="*/ 22 w 227"/>
              <a:gd name="T21" fmla="*/ 92 h 202"/>
              <a:gd name="T22" fmla="*/ 201 w 227"/>
              <a:gd name="T23" fmla="*/ 90 h 202"/>
              <a:gd name="T24" fmla="*/ 163 w 227"/>
              <a:gd name="T25" fmla="*/ 27 h 202"/>
              <a:gd name="T26" fmla="*/ 114 w 227"/>
              <a:gd name="T27" fmla="*/ 94 h 202"/>
              <a:gd name="T28" fmla="*/ 159 w 227"/>
              <a:gd name="T29" fmla="*/ 33 h 202"/>
              <a:gd name="T30" fmla="*/ 159 w 227"/>
              <a:gd name="T31" fmla="*/ 33 h 202"/>
              <a:gd name="T32" fmla="*/ 48 w 227"/>
              <a:gd name="T33" fmla="*/ 157 h 202"/>
              <a:gd name="T34" fmla="*/ 61 w 227"/>
              <a:gd name="T35" fmla="*/ 167 h 202"/>
              <a:gd name="T36" fmla="*/ 17 w 227"/>
              <a:gd name="T37" fmla="*/ 65 h 202"/>
              <a:gd name="T38" fmla="*/ 17 w 227"/>
              <a:gd name="T39" fmla="*/ 128 h 202"/>
              <a:gd name="T40" fmla="*/ 13 w 227"/>
              <a:gd name="T41" fmla="*/ 71 h 202"/>
              <a:gd name="T42" fmla="*/ 6 w 227"/>
              <a:gd name="T43" fmla="*/ 110 h 202"/>
              <a:gd name="T44" fmla="*/ 212 w 227"/>
              <a:gd name="T45" fmla="*/ 76 h 202"/>
              <a:gd name="T46" fmla="*/ 212 w 227"/>
              <a:gd name="T47" fmla="*/ 76 h 202"/>
              <a:gd name="T48" fmla="*/ 4 w 227"/>
              <a:gd name="T49" fmla="*/ 93 h 202"/>
              <a:gd name="T50" fmla="*/ 3 w 227"/>
              <a:gd name="T51" fmla="*/ 89 h 202"/>
              <a:gd name="T52" fmla="*/ 1 w 227"/>
              <a:gd name="T53" fmla="*/ 91 h 202"/>
              <a:gd name="T54" fmla="*/ 2 w 227"/>
              <a:gd name="T55" fmla="*/ 102 h 202"/>
              <a:gd name="T56" fmla="*/ 23 w 227"/>
              <a:gd name="T57" fmla="*/ 105 h 202"/>
              <a:gd name="T58" fmla="*/ 23 w 227"/>
              <a:gd name="T59" fmla="*/ 105 h 202"/>
              <a:gd name="T60" fmla="*/ 31 w 227"/>
              <a:gd name="T61" fmla="*/ 153 h 202"/>
              <a:gd name="T62" fmla="*/ 117 w 227"/>
              <a:gd name="T63" fmla="*/ 119 h 202"/>
              <a:gd name="T64" fmla="*/ 222 w 227"/>
              <a:gd name="T65" fmla="*/ 118 h 202"/>
              <a:gd name="T66" fmla="*/ 108 w 227"/>
              <a:gd name="T67" fmla="*/ 127 h 202"/>
              <a:gd name="T68" fmla="*/ 108 w 227"/>
              <a:gd name="T69" fmla="*/ 127 h 202"/>
              <a:gd name="T70" fmla="*/ 194 w 227"/>
              <a:gd name="T71" fmla="*/ 129 h 202"/>
              <a:gd name="T72" fmla="*/ 160 w 227"/>
              <a:gd name="T73" fmla="*/ 202 h 202"/>
              <a:gd name="T74" fmla="*/ 74 w 227"/>
              <a:gd name="T75" fmla="*/ 185 h 202"/>
              <a:gd name="T76" fmla="*/ 133 w 227"/>
              <a:gd name="T77" fmla="*/ 198 h 202"/>
              <a:gd name="T78" fmla="*/ 66 w 227"/>
              <a:gd name="T79" fmla="*/ 188 h 202"/>
              <a:gd name="T80" fmla="*/ 86 w 227"/>
              <a:gd name="T81" fmla="*/ 202 h 202"/>
              <a:gd name="T82" fmla="*/ 132 w 227"/>
              <a:gd name="T8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27" h="202">
                <a:moveTo>
                  <a:pt x="163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48" y="17"/>
                  <a:pt x="157" y="25"/>
                  <a:pt x="168" y="2"/>
                </a:cubicBezTo>
                <a:cubicBezTo>
                  <a:pt x="166" y="1"/>
                  <a:pt x="165" y="1"/>
                  <a:pt x="163" y="0"/>
                </a:cubicBezTo>
                <a:close/>
                <a:moveTo>
                  <a:pt x="89" y="0"/>
                </a:moveTo>
                <a:cubicBezTo>
                  <a:pt x="63" y="7"/>
                  <a:pt x="63" y="7"/>
                  <a:pt x="63" y="7"/>
                </a:cubicBezTo>
                <a:cubicBezTo>
                  <a:pt x="71" y="22"/>
                  <a:pt x="71" y="22"/>
                  <a:pt x="71" y="22"/>
                </a:cubicBezTo>
                <a:cubicBezTo>
                  <a:pt x="100" y="0"/>
                  <a:pt x="100" y="0"/>
                  <a:pt x="100" y="0"/>
                </a:cubicBezTo>
                <a:lnTo>
                  <a:pt x="89" y="0"/>
                </a:lnTo>
                <a:close/>
                <a:moveTo>
                  <a:pt x="66" y="1"/>
                </a:moveTo>
                <a:cubicBezTo>
                  <a:pt x="60" y="1"/>
                  <a:pt x="60" y="1"/>
                  <a:pt x="60" y="1"/>
                </a:cubicBezTo>
                <a:cubicBezTo>
                  <a:pt x="62" y="4"/>
                  <a:pt x="62" y="4"/>
                  <a:pt x="62" y="4"/>
                </a:cubicBezTo>
                <a:lnTo>
                  <a:pt x="66" y="1"/>
                </a:lnTo>
                <a:close/>
                <a:moveTo>
                  <a:pt x="69" y="1"/>
                </a:moveTo>
                <a:cubicBezTo>
                  <a:pt x="68" y="2"/>
                  <a:pt x="66" y="3"/>
                  <a:pt x="64" y="4"/>
                </a:cubicBezTo>
                <a:cubicBezTo>
                  <a:pt x="69" y="3"/>
                  <a:pt x="75" y="2"/>
                  <a:pt x="81" y="1"/>
                </a:cubicBezTo>
                <a:lnTo>
                  <a:pt x="69" y="1"/>
                </a:lnTo>
                <a:close/>
                <a:moveTo>
                  <a:pt x="115" y="3"/>
                </a:moveTo>
                <a:cubicBezTo>
                  <a:pt x="104" y="4"/>
                  <a:pt x="91" y="13"/>
                  <a:pt x="77" y="23"/>
                </a:cubicBezTo>
                <a:cubicBezTo>
                  <a:pt x="99" y="23"/>
                  <a:pt x="121" y="16"/>
                  <a:pt x="144" y="19"/>
                </a:cubicBezTo>
                <a:cubicBezTo>
                  <a:pt x="134" y="7"/>
                  <a:pt x="125" y="2"/>
                  <a:pt x="115" y="3"/>
                </a:cubicBezTo>
                <a:close/>
                <a:moveTo>
                  <a:pt x="174" y="7"/>
                </a:moveTo>
                <a:cubicBezTo>
                  <a:pt x="170" y="13"/>
                  <a:pt x="165" y="18"/>
                  <a:pt x="163" y="23"/>
                </a:cubicBezTo>
                <a:cubicBezTo>
                  <a:pt x="173" y="25"/>
                  <a:pt x="181" y="29"/>
                  <a:pt x="188" y="33"/>
                </a:cubicBezTo>
                <a:lnTo>
                  <a:pt x="174" y="7"/>
                </a:lnTo>
                <a:close/>
                <a:moveTo>
                  <a:pt x="49" y="9"/>
                </a:moveTo>
                <a:cubicBezTo>
                  <a:pt x="48" y="11"/>
                  <a:pt x="48" y="11"/>
                  <a:pt x="48" y="11"/>
                </a:cubicBezTo>
                <a:cubicBezTo>
                  <a:pt x="38" y="34"/>
                  <a:pt x="27" y="69"/>
                  <a:pt x="24" y="93"/>
                </a:cubicBezTo>
                <a:cubicBezTo>
                  <a:pt x="32" y="63"/>
                  <a:pt x="59" y="39"/>
                  <a:pt x="61" y="34"/>
                </a:cubicBezTo>
                <a:cubicBezTo>
                  <a:pt x="60" y="31"/>
                  <a:pt x="50" y="15"/>
                  <a:pt x="49" y="9"/>
                </a:cubicBezTo>
                <a:close/>
                <a:moveTo>
                  <a:pt x="41" y="22"/>
                </a:moveTo>
                <a:cubicBezTo>
                  <a:pt x="19" y="61"/>
                  <a:pt x="19" y="61"/>
                  <a:pt x="19" y="61"/>
                </a:cubicBezTo>
                <a:cubicBezTo>
                  <a:pt x="18" y="70"/>
                  <a:pt x="19" y="79"/>
                  <a:pt x="22" y="92"/>
                </a:cubicBezTo>
                <a:cubicBezTo>
                  <a:pt x="25" y="68"/>
                  <a:pt x="32" y="42"/>
                  <a:pt x="41" y="22"/>
                </a:cubicBezTo>
                <a:close/>
                <a:moveTo>
                  <a:pt x="163" y="27"/>
                </a:moveTo>
                <a:cubicBezTo>
                  <a:pt x="175" y="46"/>
                  <a:pt x="188" y="71"/>
                  <a:pt x="201" y="90"/>
                </a:cubicBezTo>
                <a:cubicBezTo>
                  <a:pt x="204" y="83"/>
                  <a:pt x="206" y="75"/>
                  <a:pt x="207" y="66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81" y="35"/>
                  <a:pt x="171" y="33"/>
                  <a:pt x="163" y="27"/>
                </a:cubicBezTo>
                <a:close/>
                <a:moveTo>
                  <a:pt x="142" y="28"/>
                </a:moveTo>
                <a:cubicBezTo>
                  <a:pt x="121" y="27"/>
                  <a:pt x="100" y="30"/>
                  <a:pt x="80" y="33"/>
                </a:cubicBezTo>
                <a:cubicBezTo>
                  <a:pt x="90" y="52"/>
                  <a:pt x="101" y="75"/>
                  <a:pt x="114" y="94"/>
                </a:cubicBezTo>
                <a:cubicBezTo>
                  <a:pt x="123" y="72"/>
                  <a:pt x="140" y="52"/>
                  <a:pt x="151" y="28"/>
                </a:cubicBezTo>
                <a:cubicBezTo>
                  <a:pt x="148" y="28"/>
                  <a:pt x="145" y="28"/>
                  <a:pt x="142" y="28"/>
                </a:cubicBezTo>
                <a:close/>
                <a:moveTo>
                  <a:pt x="159" y="33"/>
                </a:moveTo>
                <a:cubicBezTo>
                  <a:pt x="147" y="55"/>
                  <a:pt x="134" y="81"/>
                  <a:pt x="121" y="103"/>
                </a:cubicBezTo>
                <a:cubicBezTo>
                  <a:pt x="147" y="103"/>
                  <a:pt x="172" y="103"/>
                  <a:pt x="197" y="102"/>
                </a:cubicBezTo>
                <a:cubicBezTo>
                  <a:pt x="188" y="77"/>
                  <a:pt x="175" y="55"/>
                  <a:pt x="159" y="33"/>
                </a:cubicBezTo>
                <a:close/>
                <a:moveTo>
                  <a:pt x="61" y="42"/>
                </a:moveTo>
                <a:cubicBezTo>
                  <a:pt x="58" y="45"/>
                  <a:pt x="31" y="80"/>
                  <a:pt x="26" y="99"/>
                </a:cubicBezTo>
                <a:cubicBezTo>
                  <a:pt x="29" y="120"/>
                  <a:pt x="34" y="136"/>
                  <a:pt x="48" y="157"/>
                </a:cubicBezTo>
                <a:cubicBezTo>
                  <a:pt x="37" y="104"/>
                  <a:pt x="55" y="57"/>
                  <a:pt x="61" y="42"/>
                </a:cubicBezTo>
                <a:close/>
                <a:moveTo>
                  <a:pt x="66" y="45"/>
                </a:moveTo>
                <a:cubicBezTo>
                  <a:pt x="56" y="64"/>
                  <a:pt x="38" y="121"/>
                  <a:pt x="61" y="167"/>
                </a:cubicBezTo>
                <a:cubicBezTo>
                  <a:pt x="67" y="151"/>
                  <a:pt x="103" y="113"/>
                  <a:pt x="98" y="109"/>
                </a:cubicBezTo>
                <a:cubicBezTo>
                  <a:pt x="94" y="105"/>
                  <a:pt x="76" y="61"/>
                  <a:pt x="66" y="45"/>
                </a:cubicBezTo>
                <a:close/>
                <a:moveTo>
                  <a:pt x="17" y="65"/>
                </a:moveTo>
                <a:cubicBezTo>
                  <a:pt x="17" y="65"/>
                  <a:pt x="16" y="65"/>
                  <a:pt x="16" y="65"/>
                </a:cubicBezTo>
                <a:cubicBezTo>
                  <a:pt x="12" y="85"/>
                  <a:pt x="13" y="105"/>
                  <a:pt x="15" y="125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19"/>
                  <a:pt x="17" y="110"/>
                  <a:pt x="21" y="102"/>
                </a:cubicBezTo>
                <a:cubicBezTo>
                  <a:pt x="16" y="88"/>
                  <a:pt x="17" y="78"/>
                  <a:pt x="17" y="65"/>
                </a:cubicBezTo>
                <a:close/>
                <a:moveTo>
                  <a:pt x="13" y="71"/>
                </a:moveTo>
                <a:cubicBezTo>
                  <a:pt x="8" y="80"/>
                  <a:pt x="8" y="80"/>
                  <a:pt x="8" y="80"/>
                </a:cubicBezTo>
                <a:cubicBezTo>
                  <a:pt x="5" y="90"/>
                  <a:pt x="5" y="100"/>
                  <a:pt x="6" y="110"/>
                </a:cubicBezTo>
                <a:cubicBezTo>
                  <a:pt x="6" y="110"/>
                  <a:pt x="6" y="110"/>
                  <a:pt x="6" y="11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04"/>
                  <a:pt x="11" y="88"/>
                  <a:pt x="13" y="71"/>
                </a:cubicBezTo>
                <a:close/>
                <a:moveTo>
                  <a:pt x="212" y="76"/>
                </a:moveTo>
                <a:cubicBezTo>
                  <a:pt x="211" y="85"/>
                  <a:pt x="209" y="94"/>
                  <a:pt x="207" y="103"/>
                </a:cubicBezTo>
                <a:cubicBezTo>
                  <a:pt x="213" y="103"/>
                  <a:pt x="221" y="103"/>
                  <a:pt x="227" y="102"/>
                </a:cubicBezTo>
                <a:lnTo>
                  <a:pt x="212" y="76"/>
                </a:lnTo>
                <a:close/>
                <a:moveTo>
                  <a:pt x="6" y="82"/>
                </a:moveTo>
                <a:cubicBezTo>
                  <a:pt x="6" y="83"/>
                  <a:pt x="6" y="83"/>
                  <a:pt x="6" y="83"/>
                </a:cubicBezTo>
                <a:cubicBezTo>
                  <a:pt x="5" y="86"/>
                  <a:pt x="5" y="90"/>
                  <a:pt x="4" y="93"/>
                </a:cubicBezTo>
                <a:cubicBezTo>
                  <a:pt x="5" y="89"/>
                  <a:pt x="6" y="86"/>
                  <a:pt x="6" y="82"/>
                </a:cubicBezTo>
                <a:close/>
                <a:moveTo>
                  <a:pt x="4" y="87"/>
                </a:moveTo>
                <a:cubicBezTo>
                  <a:pt x="3" y="89"/>
                  <a:pt x="3" y="89"/>
                  <a:pt x="3" y="89"/>
                </a:cubicBezTo>
                <a:cubicBezTo>
                  <a:pt x="3" y="91"/>
                  <a:pt x="3" y="93"/>
                  <a:pt x="3" y="95"/>
                </a:cubicBezTo>
                <a:cubicBezTo>
                  <a:pt x="3" y="92"/>
                  <a:pt x="3" y="90"/>
                  <a:pt x="4" y="87"/>
                </a:cubicBezTo>
                <a:close/>
                <a:moveTo>
                  <a:pt x="1" y="91"/>
                </a:move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0" y="97"/>
                  <a:pt x="0" y="99"/>
                </a:cubicBezTo>
                <a:cubicBezTo>
                  <a:pt x="2" y="102"/>
                  <a:pt x="2" y="102"/>
                  <a:pt x="2" y="102"/>
                </a:cubicBezTo>
                <a:cubicBezTo>
                  <a:pt x="2" y="102"/>
                  <a:pt x="2" y="101"/>
                  <a:pt x="2" y="100"/>
                </a:cubicBezTo>
                <a:cubicBezTo>
                  <a:pt x="2" y="97"/>
                  <a:pt x="1" y="94"/>
                  <a:pt x="1" y="91"/>
                </a:cubicBezTo>
                <a:close/>
                <a:moveTo>
                  <a:pt x="23" y="105"/>
                </a:moveTo>
                <a:cubicBezTo>
                  <a:pt x="28" y="138"/>
                  <a:pt x="36" y="163"/>
                  <a:pt x="50" y="186"/>
                </a:cubicBezTo>
                <a:cubicBezTo>
                  <a:pt x="57" y="172"/>
                  <a:pt x="57" y="172"/>
                  <a:pt x="57" y="172"/>
                </a:cubicBezTo>
                <a:cubicBezTo>
                  <a:pt x="40" y="157"/>
                  <a:pt x="33" y="143"/>
                  <a:pt x="23" y="105"/>
                </a:cubicBezTo>
                <a:close/>
                <a:moveTo>
                  <a:pt x="21" y="108"/>
                </a:moveTo>
                <a:cubicBezTo>
                  <a:pt x="19" y="116"/>
                  <a:pt x="18" y="124"/>
                  <a:pt x="18" y="131"/>
                </a:cubicBezTo>
                <a:cubicBezTo>
                  <a:pt x="31" y="153"/>
                  <a:pt x="31" y="153"/>
                  <a:pt x="31" y="153"/>
                </a:cubicBezTo>
                <a:cubicBezTo>
                  <a:pt x="28" y="138"/>
                  <a:pt x="25" y="122"/>
                  <a:pt x="21" y="108"/>
                </a:cubicBezTo>
                <a:close/>
                <a:moveTo>
                  <a:pt x="194" y="118"/>
                </a:moveTo>
                <a:cubicBezTo>
                  <a:pt x="170" y="120"/>
                  <a:pt x="147" y="119"/>
                  <a:pt x="117" y="119"/>
                </a:cubicBezTo>
                <a:cubicBezTo>
                  <a:pt x="127" y="138"/>
                  <a:pt x="137" y="161"/>
                  <a:pt x="146" y="180"/>
                </a:cubicBezTo>
                <a:lnTo>
                  <a:pt x="194" y="118"/>
                </a:lnTo>
                <a:close/>
                <a:moveTo>
                  <a:pt x="222" y="118"/>
                </a:moveTo>
                <a:cubicBezTo>
                  <a:pt x="199" y="118"/>
                  <a:pt x="202" y="134"/>
                  <a:pt x="203" y="152"/>
                </a:cubicBezTo>
                <a:lnTo>
                  <a:pt x="222" y="118"/>
                </a:lnTo>
                <a:close/>
                <a:moveTo>
                  <a:pt x="108" y="127"/>
                </a:moveTo>
                <a:cubicBezTo>
                  <a:pt x="103" y="138"/>
                  <a:pt x="84" y="163"/>
                  <a:pt x="77" y="176"/>
                </a:cubicBezTo>
                <a:cubicBezTo>
                  <a:pt x="96" y="185"/>
                  <a:pt x="119" y="185"/>
                  <a:pt x="141" y="185"/>
                </a:cubicBezTo>
                <a:cubicBezTo>
                  <a:pt x="127" y="168"/>
                  <a:pt x="119" y="144"/>
                  <a:pt x="108" y="127"/>
                </a:cubicBezTo>
                <a:close/>
                <a:moveTo>
                  <a:pt x="194" y="129"/>
                </a:moveTo>
                <a:cubicBezTo>
                  <a:pt x="185" y="142"/>
                  <a:pt x="171" y="164"/>
                  <a:pt x="150" y="185"/>
                </a:cubicBezTo>
                <a:cubicBezTo>
                  <a:pt x="198" y="174"/>
                  <a:pt x="204" y="160"/>
                  <a:pt x="194" y="129"/>
                </a:cubicBezTo>
                <a:close/>
                <a:moveTo>
                  <a:pt x="189" y="177"/>
                </a:moveTo>
                <a:cubicBezTo>
                  <a:pt x="149" y="191"/>
                  <a:pt x="149" y="191"/>
                  <a:pt x="149" y="191"/>
                </a:cubicBezTo>
                <a:cubicBezTo>
                  <a:pt x="160" y="202"/>
                  <a:pt x="160" y="202"/>
                  <a:pt x="160" y="202"/>
                </a:cubicBezTo>
                <a:cubicBezTo>
                  <a:pt x="175" y="202"/>
                  <a:pt x="175" y="202"/>
                  <a:pt x="175" y="202"/>
                </a:cubicBezTo>
                <a:lnTo>
                  <a:pt x="189" y="177"/>
                </a:lnTo>
                <a:close/>
                <a:moveTo>
                  <a:pt x="74" y="185"/>
                </a:moveTo>
                <a:cubicBezTo>
                  <a:pt x="81" y="192"/>
                  <a:pt x="87" y="198"/>
                  <a:pt x="94" y="202"/>
                </a:cubicBezTo>
                <a:cubicBezTo>
                  <a:pt x="124" y="202"/>
                  <a:pt x="124" y="202"/>
                  <a:pt x="124" y="202"/>
                </a:cubicBezTo>
                <a:cubicBezTo>
                  <a:pt x="127" y="201"/>
                  <a:pt x="130" y="200"/>
                  <a:pt x="133" y="198"/>
                </a:cubicBezTo>
                <a:cubicBezTo>
                  <a:pt x="140" y="193"/>
                  <a:pt x="140" y="193"/>
                  <a:pt x="140" y="193"/>
                </a:cubicBezTo>
                <a:cubicBezTo>
                  <a:pt x="119" y="192"/>
                  <a:pt x="93" y="192"/>
                  <a:pt x="74" y="185"/>
                </a:cubicBezTo>
                <a:close/>
                <a:moveTo>
                  <a:pt x="66" y="188"/>
                </a:moveTo>
                <a:cubicBezTo>
                  <a:pt x="60" y="201"/>
                  <a:pt x="60" y="201"/>
                  <a:pt x="60" y="201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86" y="202"/>
                  <a:pt x="86" y="202"/>
                  <a:pt x="86" y="202"/>
                </a:cubicBezTo>
                <a:lnTo>
                  <a:pt x="66" y="188"/>
                </a:lnTo>
                <a:close/>
                <a:moveTo>
                  <a:pt x="145" y="194"/>
                </a:moveTo>
                <a:cubicBezTo>
                  <a:pt x="132" y="202"/>
                  <a:pt x="132" y="202"/>
                  <a:pt x="132" y="202"/>
                </a:cubicBezTo>
                <a:cubicBezTo>
                  <a:pt x="154" y="202"/>
                  <a:pt x="154" y="202"/>
                  <a:pt x="154" y="202"/>
                </a:cubicBezTo>
                <a:lnTo>
                  <a:pt x="14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de-DE" sz="1800"/>
          </a:p>
        </p:txBody>
      </p:sp>
      <p:sp>
        <p:nvSpPr>
          <p:cNvPr id="11" name="Textfeld 2"/>
          <p:cNvSpPr txBox="1">
            <a:spLocks noChangeArrowheads="1"/>
          </p:cNvSpPr>
          <p:nvPr userDrawn="1"/>
        </p:nvSpPr>
        <p:spPr bwMode="auto">
          <a:xfrm>
            <a:off x="968400" y="6418580"/>
            <a:ext cx="4471240" cy="17907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rot="0" vert="horz" wrap="square" lIns="0" tIns="0" rIns="0" bIns="0" anchor="t" anchorCtr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altLang="de-DE" sz="12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Boyang Liu</a:t>
            </a:r>
          </a:p>
        </p:txBody>
      </p:sp>
      <p:pic>
        <p:nvPicPr>
          <p:cNvPr id="12" name="Bild 4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10722969" y="6401912"/>
            <a:ext cx="1180104" cy="34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umsplatzhalter 33"/>
          <p:cNvSpPr>
            <a:spLocks noGrp="1"/>
          </p:cNvSpPr>
          <p:nvPr>
            <p:ph type="dt" sz="half" idx="2"/>
          </p:nvPr>
        </p:nvSpPr>
        <p:spPr>
          <a:xfrm>
            <a:off x="23167" y="6340308"/>
            <a:ext cx="903139" cy="315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49504-D325-4E58-88EC-B7F9D842D3B7}" type="datetimeFigureOut">
              <a:rPr lang="de-DE" smtClean="0"/>
              <a:t>04.04.2022</a:t>
            </a:fld>
            <a:endParaRPr lang="de-DE" dirty="0"/>
          </a:p>
        </p:txBody>
      </p:sp>
      <p:sp>
        <p:nvSpPr>
          <p:cNvPr id="14" name="Foliennummernplatzhalter 34"/>
          <p:cNvSpPr>
            <a:spLocks noGrp="1"/>
          </p:cNvSpPr>
          <p:nvPr>
            <p:ph type="sldNum" sz="quarter" idx="4"/>
          </p:nvPr>
        </p:nvSpPr>
        <p:spPr>
          <a:xfrm>
            <a:off x="21432" y="6526455"/>
            <a:ext cx="849788" cy="302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– </a:t>
            </a:r>
            <a:fld id="{A12291F8-C3EC-45C8-8AE6-C57E5F6DC00B}" type="slidenum">
              <a:rPr lang="de-DE" smtClean="0"/>
              <a:t>‹#›</a:t>
            </a:fld>
            <a:r>
              <a:rPr lang="de-DE" dirty="0"/>
              <a:t> –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b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b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tags" Target="../tags/tag65.xml"/><Relationship Id="rId7" Type="http://schemas.openxmlformats.org/officeDocument/2006/relationships/image" Target="../media/image8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7.jpe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AU" dirty="0">
                <a:sym typeface="+mn-ea"/>
              </a:rPr>
              <a:t>Research project:</a:t>
            </a:r>
            <a:br>
              <a:rPr lang="en-US" altLang="en-AU" dirty="0">
                <a:sym typeface="+mn-ea"/>
              </a:rPr>
            </a:br>
            <a:r>
              <a:rPr lang="en-US" altLang="en-AU" dirty="0">
                <a:sym typeface="+mn-ea"/>
              </a:rPr>
              <a:t>3D scanning based estimating the center of </a:t>
            </a:r>
            <a:r>
              <a:rPr lang="en-US" altLang="en-AU" dirty="0" err="1">
                <a:sym typeface="+mn-ea"/>
              </a:rPr>
              <a:t>gravity of</a:t>
            </a:r>
            <a:r>
              <a:rPr lang="en-US" altLang="en-AU" dirty="0">
                <a:sym typeface="+mn-ea"/>
              </a:rPr>
              <a:t> the body</a:t>
            </a:r>
            <a:endParaRPr lang="de-DE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>
                <a:sym typeface="+mn-ea"/>
              </a:rPr>
              <a:t>supervised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by</a:t>
            </a:r>
            <a:r>
              <a:rPr lang="de-DE" dirty="0">
                <a:sym typeface="+mn-ea"/>
              </a:rPr>
              <a:t> </a:t>
            </a:r>
            <a:r>
              <a:rPr lang="en-US" altLang="de-DE" dirty="0" err="1">
                <a:sym typeface="+mn-ea"/>
              </a:rPr>
              <a:t>Tianfang</a:t>
            </a:r>
            <a:r>
              <a:rPr lang="en-US" altLang="de-DE" dirty="0">
                <a:sym typeface="+mn-ea"/>
              </a:rPr>
              <a:t> Lin, Prof Stefan </a:t>
            </a:r>
            <a:r>
              <a:rPr lang="en-US" altLang="de-DE" dirty="0" err="1">
                <a:sym typeface="+mn-ea"/>
              </a:rPr>
              <a:t>Gumhold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 fontScale="95000"/>
          </a:bodyPr>
          <a:lstStyle/>
          <a:p>
            <a:fld id="{F5CFE898-65ED-486C-A346-0CFA14781484}" type="datetime1">
              <a:rPr lang="de-DE" smtClean="0"/>
              <a:t>04.04.2022</a:t>
            </a:fld>
            <a:r>
              <a:rPr lang="de-DE"/>
              <a:t> | </a:t>
            </a:r>
            <a:r>
              <a:rPr lang="en-US" altLang="de-DE"/>
              <a:t>Boyang Liu</a:t>
            </a:r>
            <a:endParaRPr lang="en-US" alt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Introduction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10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>
          <a:xfrm>
            <a:off x="1126944" y="1240494"/>
            <a:ext cx="10151925" cy="466391"/>
          </a:xfrm>
        </p:spPr>
        <p:txBody>
          <a:bodyPr>
            <a:normAutofit fontScale="95000"/>
          </a:bodyPr>
          <a:lstStyle/>
          <a:p>
            <a:r>
              <a:rPr lang="en-US" altLang="zh-CN" dirty="0"/>
              <a:t>Task description: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2400" y="2208680"/>
            <a:ext cx="94040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ea typeface="SimSun" panose="02010600030101010101" pitchFamily="2" charset="-122"/>
              <a:cs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27124" y="1706880"/>
            <a:ext cx="9700439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altLang="zh-CN" sz="1600" dirty="0"/>
              <a:t>Basic Tasks: </a:t>
            </a:r>
            <a:endParaRPr lang="en-US" altLang="zh-CN" sz="1600" dirty="0"/>
          </a:p>
          <a:p>
            <a:r>
              <a:rPr lang="de-DE" altLang="zh-CN" sz="1600" dirty="0"/>
              <a:t>1. </a:t>
            </a:r>
            <a:r>
              <a:rPr lang="de-DE" altLang="zh-CN" sz="1600" dirty="0" err="1"/>
              <a:t>attach</a:t>
            </a:r>
            <a:r>
              <a:rPr lang="de-DE" altLang="zh-CN" sz="1600" dirty="0"/>
              <a:t> a </a:t>
            </a:r>
            <a:r>
              <a:rPr lang="de-DE" altLang="zh-CN" sz="1600" dirty="0" err="1"/>
              <a:t>tracker</a:t>
            </a:r>
            <a:r>
              <a:rPr lang="de-DE" altLang="zh-CN" sz="1600" dirty="0"/>
              <a:t> on </a:t>
            </a:r>
            <a:r>
              <a:rPr lang="de-DE" altLang="zh-CN" sz="1600" dirty="0" err="1"/>
              <a:t>each</a:t>
            </a:r>
            <a:r>
              <a:rPr lang="de-DE" altLang="zh-CN" sz="1600" dirty="0"/>
              <a:t> </a:t>
            </a:r>
            <a:r>
              <a:rPr lang="de-DE" altLang="zh-CN" sz="1600" dirty="0" err="1"/>
              <a:t>kinect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camera</a:t>
            </a:r>
            <a:r>
              <a:rPr lang="de-DE" altLang="zh-CN" sz="1600" dirty="0"/>
              <a:t>, </a:t>
            </a:r>
            <a:r>
              <a:rPr lang="de-DE" altLang="zh-CN" sz="1600" dirty="0" err="1"/>
              <a:t>obtain</a:t>
            </a:r>
            <a:r>
              <a:rPr lang="de-DE" altLang="zh-CN" sz="1600" dirty="0"/>
              <a:t> initial </a:t>
            </a:r>
            <a:r>
              <a:rPr lang="de-DE" altLang="zh-CN" sz="1600" dirty="0" err="1"/>
              <a:t>pose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by</a:t>
            </a:r>
            <a:r>
              <a:rPr lang="de-DE" altLang="zh-CN" sz="1600" dirty="0"/>
              <a:t> multiple </a:t>
            </a:r>
            <a:r>
              <a:rPr lang="de-DE" altLang="zh-CN" sz="1600" dirty="0" err="1"/>
              <a:t>sampling</a:t>
            </a:r>
            <a:r>
              <a:rPr lang="de-DE" altLang="zh-CN" sz="1600" dirty="0"/>
              <a:t> at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beginning</a:t>
            </a:r>
            <a:r>
              <a:rPr lang="de-DE" altLang="zh-CN" sz="1600" dirty="0"/>
              <a:t>. </a:t>
            </a:r>
            <a:endParaRPr lang="en-US" altLang="zh-CN" sz="1600" dirty="0"/>
          </a:p>
          <a:p>
            <a:r>
              <a:rPr lang="de-DE" altLang="zh-CN" sz="1600" dirty="0"/>
              <a:t>2. </a:t>
            </a:r>
            <a:r>
              <a:rPr lang="de-DE" altLang="zh-CN" sz="1600" dirty="0" err="1"/>
              <a:t>select</a:t>
            </a:r>
            <a:r>
              <a:rPr lang="de-DE" altLang="zh-CN" sz="1600" dirty="0"/>
              <a:t> a </a:t>
            </a:r>
            <a:r>
              <a:rPr lang="de-DE" altLang="zh-CN" sz="1600" dirty="0" err="1"/>
              <a:t>fixed</a:t>
            </a:r>
            <a:r>
              <a:rPr lang="de-DE" altLang="zh-CN" sz="1600" dirty="0"/>
              <a:t> </a:t>
            </a:r>
            <a:r>
              <a:rPr lang="de-DE" altLang="zh-CN" sz="1600" dirty="0" err="1"/>
              <a:t>area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by</a:t>
            </a:r>
            <a:r>
              <a:rPr lang="de-DE" altLang="zh-CN" sz="1600" dirty="0"/>
              <a:t> </a:t>
            </a:r>
            <a:r>
              <a:rPr lang="de-DE" altLang="zh-CN" sz="1600" dirty="0" err="1"/>
              <a:t>using</a:t>
            </a:r>
            <a:r>
              <a:rPr lang="de-DE" altLang="zh-CN" sz="1600" dirty="0"/>
              <a:t> VR </a:t>
            </a:r>
            <a:r>
              <a:rPr lang="de-DE" altLang="zh-CN" sz="1600" dirty="0" err="1"/>
              <a:t>controller</a:t>
            </a:r>
            <a:r>
              <a:rPr lang="de-DE" altLang="zh-CN" sz="1600" dirty="0"/>
              <a:t> </a:t>
            </a:r>
            <a:r>
              <a:rPr lang="de-DE" altLang="zh-CN" sz="1600" dirty="0" err="1"/>
              <a:t>interactively</a:t>
            </a:r>
            <a:r>
              <a:rPr lang="de-DE" altLang="zh-CN" sz="1600" dirty="0"/>
              <a:t>, e.g. </a:t>
            </a:r>
            <a:r>
              <a:rPr lang="de-DE" altLang="zh-CN" sz="1600" dirty="0" err="1"/>
              <a:t>one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person</a:t>
            </a:r>
            <a:r>
              <a:rPr lang="de-DE" altLang="zh-CN" sz="1600" dirty="0"/>
              <a:t> </a:t>
            </a:r>
            <a:r>
              <a:rPr lang="de-DE" altLang="zh-CN" sz="1600" dirty="0" err="1"/>
              <a:t>needs</a:t>
            </a:r>
            <a:r>
              <a:rPr lang="de-DE" altLang="zh-CN" sz="1600" dirty="0"/>
              <a:t> a </a:t>
            </a:r>
            <a:r>
              <a:rPr lang="de-DE" altLang="zh-CN" sz="1600" dirty="0" err="1"/>
              <a:t>space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of</a:t>
            </a:r>
            <a:r>
              <a:rPr lang="de-DE" altLang="zh-CN" sz="1600" dirty="0"/>
              <a:t> 2*2*2 = 8 </a:t>
            </a:r>
            <a:r>
              <a:rPr lang="de-DE" altLang="zh-CN" sz="1600" dirty="0" err="1"/>
              <a:t>cubic</a:t>
            </a:r>
            <a:r>
              <a:rPr lang="de-DE" altLang="zh-CN" sz="1600" dirty="0"/>
              <a:t> </a:t>
            </a:r>
            <a:r>
              <a:rPr lang="de-DE" altLang="zh-CN" sz="1600" dirty="0" err="1"/>
              <a:t>meters</a:t>
            </a:r>
            <a:r>
              <a:rPr lang="de-DE" altLang="zh-CN" sz="1600" dirty="0"/>
              <a:t>. This </a:t>
            </a:r>
            <a:r>
              <a:rPr lang="de-DE" altLang="zh-CN" sz="1600" dirty="0" err="1"/>
              <a:t>step</a:t>
            </a:r>
            <a:r>
              <a:rPr lang="de-DE" altLang="zh-CN" sz="1600" dirty="0"/>
              <a:t> </a:t>
            </a:r>
            <a:r>
              <a:rPr lang="de-DE" altLang="zh-CN" sz="1600" dirty="0" err="1"/>
              <a:t>is</a:t>
            </a:r>
            <a:r>
              <a:rPr lang="de-DE" altLang="zh-CN" sz="1600" dirty="0"/>
              <a:t> </a:t>
            </a:r>
            <a:r>
              <a:rPr lang="de-DE" altLang="zh-CN" sz="1600" dirty="0" err="1"/>
              <a:t>mainly</a:t>
            </a:r>
            <a:r>
              <a:rPr lang="de-DE" altLang="zh-CN" sz="1600" dirty="0"/>
              <a:t> </a:t>
            </a:r>
            <a:r>
              <a:rPr lang="de-DE" altLang="zh-CN" sz="1600" dirty="0" err="1"/>
              <a:t>used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</a:t>
            </a:r>
            <a:r>
              <a:rPr lang="de-DE" altLang="zh-CN" sz="1600" dirty="0" err="1"/>
              <a:t>remove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background</a:t>
            </a:r>
            <a:r>
              <a:rPr lang="de-DE" altLang="zh-CN" sz="1600" dirty="0"/>
              <a:t> and </a:t>
            </a:r>
            <a:r>
              <a:rPr lang="de-DE" altLang="zh-CN" sz="1600" dirty="0" err="1"/>
              <a:t>unwanted</a:t>
            </a:r>
            <a:r>
              <a:rPr lang="de-DE" altLang="zh-CN" sz="1600" dirty="0"/>
              <a:t> </a:t>
            </a:r>
            <a:r>
              <a:rPr lang="de-DE" altLang="zh-CN" sz="1600" dirty="0" err="1"/>
              <a:t>area</a:t>
            </a:r>
            <a:r>
              <a:rPr lang="de-DE" altLang="zh-CN" sz="1600" dirty="0"/>
              <a:t>, so </a:t>
            </a:r>
            <a:r>
              <a:rPr lang="de-DE" altLang="zh-CN" sz="1600" dirty="0" err="1"/>
              <a:t>that</a:t>
            </a:r>
            <a:r>
              <a:rPr lang="de-DE" altLang="zh-CN" sz="1600" dirty="0"/>
              <a:t> we </a:t>
            </a:r>
            <a:r>
              <a:rPr lang="de-DE" altLang="zh-CN" sz="1600" dirty="0" err="1"/>
              <a:t>don't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have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</a:t>
            </a:r>
            <a:r>
              <a:rPr lang="de-DE" altLang="zh-CN" sz="1600" dirty="0" err="1"/>
              <a:t>reconstruct</a:t>
            </a:r>
            <a:r>
              <a:rPr lang="de-DE" altLang="zh-CN" sz="1600" dirty="0"/>
              <a:t> and </a:t>
            </a:r>
            <a:r>
              <a:rPr lang="de-DE" altLang="zh-CN" sz="1600" dirty="0" err="1"/>
              <a:t>render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too</a:t>
            </a:r>
            <a:r>
              <a:rPr lang="de-DE" altLang="zh-CN" sz="1600" dirty="0"/>
              <a:t> </a:t>
            </a:r>
            <a:r>
              <a:rPr lang="de-DE" altLang="zh-CN" sz="1600" dirty="0" err="1"/>
              <a:t>much</a:t>
            </a:r>
            <a:r>
              <a:rPr lang="de-DE" altLang="zh-CN" sz="1600" dirty="0"/>
              <a:t> </a:t>
            </a:r>
            <a:r>
              <a:rPr lang="de-DE" altLang="zh-CN" sz="1600" dirty="0" err="1"/>
              <a:t>data</a:t>
            </a:r>
            <a:r>
              <a:rPr lang="de-DE" altLang="zh-CN" sz="1600" dirty="0"/>
              <a:t>. </a:t>
            </a:r>
            <a:endParaRPr lang="en-US" altLang="zh-CN" sz="1600" dirty="0"/>
          </a:p>
          <a:p>
            <a:r>
              <a:rPr lang="de-DE" altLang="zh-CN" sz="1600" dirty="0"/>
              <a:t>3. </a:t>
            </a:r>
            <a:r>
              <a:rPr lang="de-DE" altLang="zh-CN" sz="1600" dirty="0" err="1"/>
              <a:t>registering</a:t>
            </a:r>
            <a:r>
              <a:rPr lang="de-DE" altLang="zh-CN" sz="1600" dirty="0"/>
              <a:t> 3D </a:t>
            </a:r>
            <a:r>
              <a:rPr lang="de-DE" altLang="zh-CN" sz="1600" dirty="0" err="1"/>
              <a:t>scans</a:t>
            </a:r>
            <a:r>
              <a:rPr lang="de-DE" altLang="zh-CN" sz="1600" dirty="0"/>
              <a:t> </a:t>
            </a:r>
            <a:r>
              <a:rPr lang="de-DE" altLang="zh-CN" sz="1600" dirty="0" err="1"/>
              <a:t>into</a:t>
            </a:r>
            <a:r>
              <a:rPr lang="de-DE" altLang="zh-CN" sz="1600" dirty="0"/>
              <a:t> a global </a:t>
            </a:r>
            <a:r>
              <a:rPr lang="de-DE" altLang="zh-CN" sz="1600" dirty="0" err="1"/>
              <a:t>coordinate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system</a:t>
            </a:r>
            <a:r>
              <a:rPr lang="de-DE" altLang="zh-CN" sz="1600" dirty="0"/>
              <a:t> in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fixed</a:t>
            </a:r>
            <a:r>
              <a:rPr lang="de-DE" altLang="zh-CN" sz="1600" dirty="0"/>
              <a:t> </a:t>
            </a:r>
            <a:r>
              <a:rPr lang="de-DE" altLang="zh-CN" sz="1600" dirty="0" err="1"/>
              <a:t>area</a:t>
            </a:r>
            <a:r>
              <a:rPr lang="de-DE" altLang="zh-CN" sz="1600" dirty="0"/>
              <a:t>. </a:t>
            </a:r>
            <a:endParaRPr lang="en-US" altLang="zh-CN" sz="1600" dirty="0"/>
          </a:p>
          <a:p>
            <a:r>
              <a:rPr lang="de-DE" altLang="zh-CN" sz="1600" dirty="0"/>
              <a:t>4. </a:t>
            </a:r>
            <a:r>
              <a:rPr lang="de-DE" altLang="zh-CN" sz="1600" dirty="0" err="1"/>
              <a:t>remove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outliers</a:t>
            </a:r>
            <a:r>
              <a:rPr lang="de-DE" altLang="zh-CN" sz="1600" dirty="0"/>
              <a:t>(</a:t>
            </a:r>
            <a:r>
              <a:rPr lang="de-DE" altLang="zh-CN" sz="1600" dirty="0" err="1"/>
              <a:t>there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may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some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outliers</a:t>
            </a:r>
            <a:r>
              <a:rPr lang="de-DE" altLang="zh-CN" sz="1600" dirty="0"/>
              <a:t>, so we </a:t>
            </a:r>
            <a:r>
              <a:rPr lang="de-DE" altLang="zh-CN" sz="1600" dirty="0" err="1"/>
              <a:t>need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</a:t>
            </a:r>
            <a:r>
              <a:rPr lang="de-DE" altLang="zh-CN" sz="1600" dirty="0" err="1"/>
              <a:t>add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this</a:t>
            </a:r>
            <a:r>
              <a:rPr lang="de-DE" altLang="zh-CN" sz="1600" dirty="0"/>
              <a:t> </a:t>
            </a:r>
            <a:r>
              <a:rPr lang="de-DE" altLang="zh-CN" sz="1600" dirty="0" err="1"/>
              <a:t>step</a:t>
            </a:r>
            <a:r>
              <a:rPr lang="de-DE" altLang="zh-CN" sz="1600" dirty="0"/>
              <a:t>) </a:t>
            </a:r>
            <a:endParaRPr lang="en-US" altLang="zh-CN" sz="1600" dirty="0"/>
          </a:p>
          <a:p>
            <a:r>
              <a:rPr lang="de-DE" altLang="zh-CN" sz="1600" dirty="0"/>
              <a:t>5. </a:t>
            </a:r>
            <a:r>
              <a:rPr lang="de-DE" altLang="zh-CN" sz="1600" dirty="0" err="1"/>
              <a:t>volume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reconstruction</a:t>
            </a:r>
            <a:r>
              <a:rPr lang="de-DE" altLang="zh-CN" sz="1600" dirty="0"/>
              <a:t> </a:t>
            </a:r>
            <a:endParaRPr lang="LID4096" altLang="zh-CN" sz="1600" dirty="0"/>
          </a:p>
          <a:p>
            <a:r>
              <a:rPr lang="de-DE" altLang="zh-CN" sz="1600" dirty="0"/>
              <a:t>6. </a:t>
            </a:r>
            <a:r>
              <a:rPr lang="de-DE" altLang="zh-CN" sz="1600" dirty="0" err="1"/>
              <a:t>estimate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center</a:t>
            </a:r>
            <a:r>
              <a:rPr lang="de-DE" altLang="zh-CN" sz="1600" dirty="0"/>
              <a:t> </a:t>
            </a:r>
            <a:r>
              <a:rPr lang="de-DE" altLang="zh-CN" sz="1600" dirty="0" err="1"/>
              <a:t>of</a:t>
            </a:r>
            <a:r>
              <a:rPr lang="de-DE" altLang="zh-CN" sz="1600" dirty="0"/>
              <a:t> </a:t>
            </a:r>
            <a:r>
              <a:rPr lang="de-DE" altLang="zh-CN" sz="1600" dirty="0" err="1"/>
              <a:t>gravity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by</a:t>
            </a:r>
            <a:r>
              <a:rPr lang="de-DE" altLang="zh-CN" sz="1600" dirty="0"/>
              <a:t> </a:t>
            </a:r>
            <a:r>
              <a:rPr lang="de-DE" altLang="zh-CN" sz="1600" dirty="0" err="1"/>
              <a:t>using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mesh</a:t>
            </a:r>
            <a:endParaRPr lang="en-US" altLang="zh-CN" sz="1600" dirty="0"/>
          </a:p>
          <a:p>
            <a:r>
              <a:rPr lang="de-DE" altLang="zh-CN" sz="1600" dirty="0"/>
              <a:t>7. </a:t>
            </a:r>
            <a:r>
              <a:rPr lang="de-DE" altLang="zh-CN" sz="1600" dirty="0" err="1"/>
              <a:t>draw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trajectory</a:t>
            </a:r>
            <a:r>
              <a:rPr lang="de-DE" altLang="zh-CN" sz="1600" dirty="0"/>
              <a:t> </a:t>
            </a:r>
            <a:r>
              <a:rPr lang="de-DE" altLang="zh-CN" sz="1600" dirty="0" err="1"/>
              <a:t>of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center</a:t>
            </a:r>
            <a:r>
              <a:rPr lang="de-DE" altLang="zh-CN" sz="1600" dirty="0"/>
              <a:t> </a:t>
            </a:r>
            <a:r>
              <a:rPr lang="de-DE" altLang="zh-CN" sz="1600" dirty="0" err="1"/>
              <a:t>of</a:t>
            </a:r>
            <a:r>
              <a:rPr lang="de-DE" altLang="zh-CN" sz="1600" dirty="0"/>
              <a:t> </a:t>
            </a:r>
            <a:r>
              <a:rPr lang="de-DE" altLang="zh-CN" sz="1600" dirty="0" err="1"/>
              <a:t>gravity</a:t>
            </a:r>
            <a:r>
              <a:rPr lang="de-DE" altLang="zh-CN" sz="1600" dirty="0"/>
              <a:t> in VR </a:t>
            </a:r>
            <a:endParaRPr lang="en-US" altLang="zh-CN" sz="1600" dirty="0"/>
          </a:p>
          <a:p>
            <a:r>
              <a:rPr lang="de-DE" altLang="zh-CN" sz="1600" dirty="0"/>
              <a:t>8.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visualization</a:t>
            </a:r>
            <a:r>
              <a:rPr lang="de-DE" altLang="zh-CN" sz="1600" dirty="0"/>
              <a:t> </a:t>
            </a:r>
            <a:r>
              <a:rPr lang="de-DE" altLang="zh-CN" sz="1600" dirty="0" err="1"/>
              <a:t>of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center</a:t>
            </a:r>
            <a:r>
              <a:rPr lang="de-DE" altLang="zh-CN" sz="1600" dirty="0"/>
              <a:t> </a:t>
            </a:r>
            <a:r>
              <a:rPr lang="de-DE" altLang="zh-CN" sz="1600" dirty="0" err="1"/>
              <a:t>of</a:t>
            </a:r>
            <a:r>
              <a:rPr lang="de-DE" altLang="zh-CN" sz="1600" dirty="0"/>
              <a:t> </a:t>
            </a:r>
            <a:r>
              <a:rPr lang="de-DE" altLang="zh-CN" sz="1600" dirty="0" err="1"/>
              <a:t>gravity</a:t>
            </a:r>
            <a:r>
              <a:rPr lang="LID4096" altLang="zh-CN" sz="1600" dirty="0"/>
              <a:t> </a:t>
            </a:r>
            <a:r>
              <a:rPr lang="de-DE" altLang="zh-CN" sz="1600" dirty="0"/>
              <a:t>in VR 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de-DE" altLang="zh-CN" sz="1600" dirty="0"/>
              <a:t>Optional Tasks: </a:t>
            </a:r>
            <a:endParaRPr lang="en-US" altLang="zh-CN" sz="1600" dirty="0"/>
          </a:p>
          <a:p>
            <a:r>
              <a:rPr lang="en-US" altLang="zh-CN" sz="1600" dirty="0"/>
              <a:t>1. </a:t>
            </a:r>
            <a:r>
              <a:rPr lang="de-DE" altLang="zh-CN" sz="1600" dirty="0" err="1"/>
              <a:t>reconstruct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surface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by</a:t>
            </a:r>
            <a:r>
              <a:rPr lang="de-DE" altLang="zh-CN" sz="1600" dirty="0"/>
              <a:t> </a:t>
            </a:r>
            <a:r>
              <a:rPr lang="de-DE" altLang="zh-CN" sz="1600" dirty="0" err="1"/>
              <a:t>using</a:t>
            </a:r>
            <a:r>
              <a:rPr lang="de-DE" altLang="zh-CN" sz="1600" dirty="0"/>
              <a:t> </a:t>
            </a:r>
            <a:r>
              <a:rPr lang="de-DE" altLang="zh-CN" sz="1600" dirty="0" err="1"/>
              <a:t>fusion</a:t>
            </a:r>
            <a:r>
              <a:rPr lang="de-DE" altLang="zh-CN" sz="1600" dirty="0"/>
              <a:t> </a:t>
            </a:r>
            <a:r>
              <a:rPr lang="de-DE" altLang="zh-CN" sz="1600" dirty="0" err="1"/>
              <a:t>method</a:t>
            </a:r>
            <a:r>
              <a:rPr lang="de-DE" altLang="zh-CN" sz="1600" dirty="0"/>
              <a:t>/ online </a:t>
            </a:r>
            <a:r>
              <a:rPr lang="de-DE" altLang="zh-CN" sz="1600" dirty="0" err="1"/>
              <a:t>surface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reconstruction</a:t>
            </a:r>
            <a:r>
              <a:rPr lang="de-DE" altLang="zh-CN" sz="1600" dirty="0"/>
              <a:t>(</a:t>
            </a:r>
            <a:r>
              <a:rPr lang="de-DE" altLang="zh-CN" sz="1600" dirty="0" err="1"/>
              <a:t>use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compute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shader</a:t>
            </a:r>
            <a:r>
              <a:rPr lang="de-DE" altLang="zh-CN" sz="1600" dirty="0"/>
              <a:t>) </a:t>
            </a:r>
            <a:endParaRPr lang="en-US" altLang="zh-CN" sz="1600" dirty="0"/>
          </a:p>
          <a:p>
            <a:r>
              <a:rPr lang="de-DE" altLang="zh-CN" sz="1600" dirty="0"/>
              <a:t>2. </a:t>
            </a:r>
            <a:r>
              <a:rPr lang="de-DE" altLang="zh-CN" sz="1600" dirty="0" err="1"/>
              <a:t>record</a:t>
            </a:r>
            <a:r>
              <a:rPr lang="de-DE" altLang="zh-CN" sz="1600" dirty="0"/>
              <a:t> and </a:t>
            </a:r>
            <a:r>
              <a:rPr lang="de-DE" altLang="zh-CN" sz="1600" dirty="0" err="1"/>
              <a:t>replay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3D </a:t>
            </a:r>
            <a:r>
              <a:rPr lang="de-DE" altLang="zh-CN" sz="1600" dirty="0" err="1"/>
              <a:t>model</a:t>
            </a:r>
            <a:r>
              <a:rPr lang="de-DE" altLang="zh-CN" sz="1600" dirty="0"/>
              <a:t> </a:t>
            </a:r>
            <a:endParaRPr lang="en-US" altLang="zh-CN" sz="1600" dirty="0"/>
          </a:p>
          <a:p>
            <a:r>
              <a:rPr lang="de-DE" altLang="zh-CN" sz="1600" dirty="0"/>
              <a:t>3. </a:t>
            </a:r>
            <a:r>
              <a:rPr lang="de-DE" altLang="zh-CN" sz="1600" dirty="0" err="1"/>
              <a:t>evaluate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center</a:t>
            </a:r>
            <a:r>
              <a:rPr lang="de-DE" altLang="zh-CN" sz="1600" dirty="0"/>
              <a:t> </a:t>
            </a:r>
            <a:r>
              <a:rPr lang="de-DE" altLang="zh-CN" sz="1600" dirty="0" err="1"/>
              <a:t>of</a:t>
            </a:r>
            <a:r>
              <a:rPr lang="de-DE" altLang="zh-CN" sz="1600" dirty="0"/>
              <a:t> </a:t>
            </a:r>
            <a:r>
              <a:rPr lang="de-DE" altLang="zh-CN" sz="1600" dirty="0" err="1"/>
              <a:t>gravity</a:t>
            </a:r>
            <a:r>
              <a:rPr lang="de-DE" altLang="zh-CN" sz="1600" dirty="0"/>
              <a:t> </a:t>
            </a:r>
            <a:endParaRPr lang="en-US" altLang="zh-CN" sz="1600" dirty="0"/>
          </a:p>
          <a:p>
            <a:r>
              <a:rPr lang="de-DE" altLang="zh-CN" sz="1600" dirty="0"/>
              <a:t>4.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recording</a:t>
            </a:r>
            <a:r>
              <a:rPr lang="de-DE" altLang="zh-CN" sz="1600" dirty="0"/>
              <a:t> and </a:t>
            </a:r>
            <a:r>
              <a:rPr lang="de-DE" altLang="zh-CN" sz="1600" dirty="0" err="1"/>
              <a:t>replay</a:t>
            </a:r>
            <a:r>
              <a:rPr lang="de-DE" altLang="zh-CN" sz="1600" dirty="0"/>
              <a:t> </a:t>
            </a:r>
            <a:r>
              <a:rPr lang="de-DE" altLang="zh-CN" sz="1600" dirty="0" err="1"/>
              <a:t>of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reconstructed</a:t>
            </a:r>
            <a:r>
              <a:rPr lang="de-DE" altLang="zh-CN" sz="1600" dirty="0"/>
              <a:t> </a:t>
            </a:r>
            <a:r>
              <a:rPr lang="de-DE" altLang="zh-CN" sz="1600" dirty="0" err="1"/>
              <a:t>mesh</a:t>
            </a:r>
            <a:r>
              <a:rPr lang="de-DE" altLang="zh-CN" sz="1600" dirty="0"/>
              <a:t> and </a:t>
            </a:r>
            <a:r>
              <a:rPr lang="de-DE" altLang="zh-CN" sz="1600" dirty="0" err="1"/>
              <a:t>center</a:t>
            </a:r>
            <a:r>
              <a:rPr lang="de-DE" altLang="zh-CN" sz="1600" dirty="0"/>
              <a:t> </a:t>
            </a:r>
            <a:r>
              <a:rPr lang="de-DE" altLang="zh-CN" sz="1600" dirty="0" err="1"/>
              <a:t>of</a:t>
            </a:r>
            <a:r>
              <a:rPr lang="de-DE" altLang="zh-CN" sz="1600" dirty="0"/>
              <a:t> </a:t>
            </a:r>
            <a:r>
              <a:rPr lang="de-DE" altLang="zh-CN" sz="1600" dirty="0" err="1"/>
              <a:t>gravity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trajectory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3.</a:t>
            </a:r>
            <a:r>
              <a:rPr lang="en-US" altLang="de-DE" dirty="0">
                <a:sym typeface="+mn-ea"/>
              </a:rPr>
              <a:t>environment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74EC-EB25-4E36-A4EC-25B6E91BCD5C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11</a:t>
            </a:fld>
            <a:r>
              <a:rPr lang="de-DE"/>
              <a:t> –</a:t>
            </a:r>
            <a:endParaRPr lang="de-D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Environment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12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0" name="Inhaltsplatzhalter 19"/>
          <p:cNvSpPr>
            <a:spLocks noGrp="1"/>
          </p:cNvSpPr>
          <p:nvPr>
            <p:ph idx="14"/>
          </p:nvPr>
        </p:nvSpPr>
        <p:spPr>
          <a:xfrm>
            <a:off x="1837912" y="1572737"/>
            <a:ext cx="5113201" cy="466391"/>
          </a:xfrm>
        </p:spPr>
        <p:txBody>
          <a:bodyPr>
            <a:normAutofit/>
          </a:bodyPr>
          <a:lstStyle/>
          <a:p>
            <a:r>
              <a:rPr lang="en-US" altLang="de-DE" dirty="0"/>
              <a:t>3 </a:t>
            </a:r>
            <a:r>
              <a:rPr lang="LID4096" altLang="de-DE" dirty="0">
                <a:sym typeface="+mn-ea"/>
              </a:rPr>
              <a:t>A</a:t>
            </a:r>
            <a:r>
              <a:rPr lang="en-US" altLang="de-DE" dirty="0" err="1">
                <a:sym typeface="+mn-ea"/>
              </a:rPr>
              <a:t>uzre</a:t>
            </a:r>
            <a:r>
              <a:rPr lang="en-US" altLang="de-DE" dirty="0">
                <a:sym typeface="+mn-ea"/>
              </a:rPr>
              <a:t> </a:t>
            </a:r>
            <a:r>
              <a:rPr lang="en-US" altLang="de-DE" dirty="0"/>
              <a:t>Kinect</a:t>
            </a:r>
            <a:r>
              <a:rPr lang="LID4096" altLang="de-DE" dirty="0"/>
              <a:t>s</a:t>
            </a:r>
            <a:r>
              <a:rPr lang="en-US" altLang="de-DE" dirty="0"/>
              <a:t>  </a:t>
            </a:r>
            <a:endParaRPr lang="de-DE" dirty="0"/>
          </a:p>
        </p:txBody>
      </p:sp>
      <p:sp>
        <p:nvSpPr>
          <p:cNvPr id="11" name="Inhaltsplatzhalter 19"/>
          <p:cNvSpPr>
            <a:spLocks noGrp="1"/>
          </p:cNvSpPr>
          <p:nvPr/>
        </p:nvSpPr>
        <p:spPr>
          <a:xfrm>
            <a:off x="1837912" y="2080296"/>
            <a:ext cx="5113201" cy="466391"/>
          </a:xfrm>
          <a:prstGeom prst="rect">
            <a:avLst/>
          </a:prstGeom>
        </p:spPr>
        <p:txBody>
          <a:bodyPr numCol="1" spcCol="360000">
            <a:normAutofit fontScale="95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HTC VIVE</a:t>
            </a:r>
          </a:p>
        </p:txBody>
      </p:sp>
      <p:sp>
        <p:nvSpPr>
          <p:cNvPr id="12" name="Inhaltsplatzhalter 19"/>
          <p:cNvSpPr>
            <a:spLocks noGrp="1"/>
          </p:cNvSpPr>
          <p:nvPr/>
        </p:nvSpPr>
        <p:spPr>
          <a:xfrm>
            <a:off x="1838093" y="2487512"/>
            <a:ext cx="5113020" cy="600710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/>
              <a:t>cgv framework</a:t>
            </a:r>
          </a:p>
        </p:txBody>
      </p:sp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2312348" y="3260248"/>
            <a:ext cx="2082165" cy="2025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8A2BAD-7E32-46D1-B0BD-ABF68EC688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34945" y="1441511"/>
            <a:ext cx="1669302" cy="1559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87A793-FFD8-4A2B-8C88-E617DE120F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69606" y="1441511"/>
            <a:ext cx="1669302" cy="1559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28D6E9-BF96-4BAF-B3FB-FB701DA9AD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204268" y="1424510"/>
            <a:ext cx="1669302" cy="1559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078428-B53B-4620-95BF-72F8A92FD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753" y="3606663"/>
            <a:ext cx="1983136" cy="13729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53CFD5B-8E9E-47C9-A91E-4AEFB20E7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819" y="3694066"/>
            <a:ext cx="1671769" cy="11573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13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7680227" y="2154115"/>
            <a:ext cx="2343004" cy="198809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Inhaltsplatzhalter 19"/>
          <p:cNvSpPr>
            <a:spLocks noGrp="1"/>
          </p:cNvSpPr>
          <p:nvPr/>
        </p:nvSpPr>
        <p:spPr>
          <a:xfrm>
            <a:off x="1397454" y="1190964"/>
            <a:ext cx="5113201" cy="466391"/>
          </a:xfrm>
          <a:prstGeom prst="rect">
            <a:avLst/>
          </a:prstGeom>
        </p:spPr>
        <p:txBody>
          <a:bodyPr numCol="1" spcCol="360000">
            <a:normAutofit fontScale="95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/>
              <a:t>W</a:t>
            </a:r>
            <a:r>
              <a:rPr lang="en-US" dirty="0"/>
              <a:t>hy choose kinect azure?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78796" y="4139931"/>
            <a:ext cx="2567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Kinect for Windows V</a:t>
            </a:r>
            <a:r>
              <a:rPr lang="de-DE" altLang="zh-CN" dirty="0"/>
              <a:t>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155012" y="4139931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Azure Kinect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338" y="2511642"/>
            <a:ext cx="3686643" cy="127304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DCC19C8-BCE7-4E82-8DD7-C4A2AD774BC5}"/>
              </a:ext>
            </a:extLst>
          </p:cNvPr>
          <p:cNvSpPr txBox="1"/>
          <p:nvPr/>
        </p:nvSpPr>
        <p:spPr>
          <a:xfrm>
            <a:off x="6735071" y="4929527"/>
            <a:ext cx="4727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altLang="zh-CN" b="1" dirty="0">
                <a:solidFill>
                  <a:srgbClr val="171717"/>
                </a:solidFill>
                <a:latin typeface="Segoe UI" panose="020B0502040204020203" pitchFamily="34" charset="0"/>
              </a:rPr>
              <a:t>Users can s</a:t>
            </a:r>
            <a:r>
              <a:rPr lang="de-DE" altLang="zh-CN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ynchronize</a:t>
            </a:r>
            <a:r>
              <a:rPr lang="de-DE" altLang="zh-CN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multiple Azure Kinect DK </a:t>
            </a:r>
            <a:r>
              <a:rPr lang="de-DE" altLang="zh-CN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devices</a:t>
            </a:r>
            <a:endParaRPr lang="de-DE" altLang="zh-CN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3BB2231-9820-4793-BAF4-E6138444D720}"/>
              </a:ext>
            </a:extLst>
          </p:cNvPr>
          <p:cNvSpPr txBox="1"/>
          <p:nvPr/>
        </p:nvSpPr>
        <p:spPr>
          <a:xfrm>
            <a:off x="1975338" y="4929526"/>
            <a:ext cx="4120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altLang="zh-CN" b="1" dirty="0">
                <a:solidFill>
                  <a:srgbClr val="171717"/>
                </a:solidFill>
                <a:latin typeface="Segoe UI" panose="020B0502040204020203" pitchFamily="34" charset="0"/>
              </a:rPr>
              <a:t>One computer can link only one Kinect </a:t>
            </a:r>
            <a:r>
              <a:rPr lang="en-US" altLang="zh-CN" b="1" dirty="0">
                <a:solidFill>
                  <a:srgbClr val="171717"/>
                </a:solidFill>
                <a:latin typeface="Segoe UI" panose="020B0502040204020203" pitchFamily="34" charset="0"/>
              </a:rPr>
              <a:t>V</a:t>
            </a:r>
            <a:r>
              <a:rPr lang="LID4096" altLang="zh-CN" b="1" dirty="0">
                <a:solidFill>
                  <a:srgbClr val="171717"/>
                </a:solidFill>
                <a:latin typeface="Segoe UI" panose="020B0502040204020203" pitchFamily="34" charset="0"/>
              </a:rPr>
              <a:t>1</a:t>
            </a:r>
            <a:endParaRPr lang="de-DE" altLang="zh-CN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4.implementation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74EC-EB25-4E36-A4EC-25B6E91BCD5C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14</a:t>
            </a:fld>
            <a:r>
              <a:rPr lang="de-DE"/>
              <a:t> –</a:t>
            </a:r>
            <a:endParaRPr lang="de-DE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point cloud registration:</a:t>
            </a: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15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内容占位符 1"/>
          <p:cNvSpPr>
            <a:spLocks noGrp="1"/>
          </p:cNvSpPr>
          <p:nvPr>
            <p:ph idx="14"/>
          </p:nvPr>
        </p:nvSpPr>
        <p:spPr>
          <a:xfrm>
            <a:off x="1022350" y="1294792"/>
            <a:ext cx="7595235" cy="466090"/>
          </a:xfrm>
        </p:spPr>
        <p:txBody>
          <a:bodyPr>
            <a:noAutofit/>
          </a:bodyPr>
          <a:lstStyle/>
          <a:p>
            <a:r>
              <a:rPr lang="en-US" altLang="zh-CN" sz="2200" dirty="0"/>
              <a:t>1.link and configure multiple cameras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22350" y="1933516"/>
            <a:ext cx="92475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LID4096" altLang="zh-CN" dirty="0"/>
              <a:t>C</a:t>
            </a:r>
            <a:r>
              <a:rPr lang="en-US" altLang="zh-CN" dirty="0" err="1"/>
              <a:t>ameras</a:t>
            </a:r>
            <a:r>
              <a:rPr lang="en-US" altLang="zh-CN" dirty="0"/>
              <a:t> </a:t>
            </a:r>
            <a:r>
              <a:rPr lang="LID4096" altLang="zh-CN" dirty="0"/>
              <a:t>are placed </a:t>
            </a:r>
            <a:r>
              <a:rPr lang="en-US" altLang="zh-CN" dirty="0"/>
              <a:t>in </a:t>
            </a:r>
            <a:r>
              <a:rPr lang="LID4096" altLang="zh-CN" dirty="0"/>
              <a:t>the labor and link</a:t>
            </a:r>
            <a:r>
              <a:rPr lang="en-US" altLang="zh-CN" dirty="0" err="1"/>
              <a:t>ed</a:t>
            </a:r>
            <a:r>
              <a:rPr lang="en-US" altLang="zh-CN" dirty="0"/>
              <a:t> to the computer </a:t>
            </a:r>
            <a:r>
              <a:rPr lang="LID4096" altLang="zh-CN" dirty="0"/>
              <a:t>as shown in the images.</a:t>
            </a:r>
            <a:endParaRPr lang="en-US" altLang="zh-CN" dirty="0"/>
          </a:p>
          <a:p>
            <a:r>
              <a:rPr lang="LID4096" altLang="zh-CN" dirty="0"/>
              <a:t>Users can </a:t>
            </a:r>
            <a:r>
              <a:rPr lang="en-US" altLang="zh-CN" dirty="0"/>
              <a:t>define the color</a:t>
            </a:r>
            <a:r>
              <a:rPr lang="zh-CN" altLang="en-US" dirty="0"/>
              <a:t> </a:t>
            </a:r>
            <a:r>
              <a:rPr lang="LID4096" altLang="zh-CN" dirty="0"/>
              <a:t>and </a:t>
            </a:r>
            <a:r>
              <a:rPr lang="en-US" altLang="zh-CN" dirty="0"/>
              <a:t>depth</a:t>
            </a:r>
            <a:r>
              <a:rPr lang="en-US" altLang="zh-CN" dirty="0">
                <a:sym typeface="+mn-ea"/>
              </a:rPr>
              <a:t> stream format</a:t>
            </a:r>
            <a:r>
              <a:rPr lang="LID4096" altLang="zh-CN" dirty="0">
                <a:sym typeface="+mn-ea"/>
              </a:rPr>
              <a:t> in the GUI.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77D4FA-98AF-44E9-89CF-DBE31D4B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26" y="3319322"/>
            <a:ext cx="5261382" cy="2931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209" y="3429000"/>
            <a:ext cx="3511908" cy="26354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point cloud registration:</a:t>
            </a: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16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09221BD-634C-465E-A063-1875AF3522A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315829" y="1245839"/>
            <a:ext cx="5113201" cy="466391"/>
          </a:xfrm>
        </p:spPr>
        <p:txBody>
          <a:bodyPr>
            <a:normAutofit fontScale="92500"/>
          </a:bodyPr>
          <a:lstStyle/>
          <a:p>
            <a:r>
              <a:rPr lang="LID4096" altLang="zh-CN" dirty="0"/>
              <a:t>Bilateral filtering of </a:t>
            </a:r>
            <a:r>
              <a:rPr lang="en-US" altLang="zh-CN" dirty="0"/>
              <a:t>Depth images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ECB07C-2A57-4753-9997-A16A727A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314" y="1953439"/>
            <a:ext cx="3170229" cy="2594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BEA4B9-43F4-4F5E-A299-4E564DF9F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209" y="1953440"/>
            <a:ext cx="3170228" cy="25947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07694AA-0E39-4573-99F8-366A62540FAE}"/>
              </a:ext>
            </a:extLst>
          </p:cNvPr>
          <p:cNvSpPr txBox="1"/>
          <p:nvPr/>
        </p:nvSpPr>
        <p:spPr>
          <a:xfrm>
            <a:off x="2871178" y="4745267"/>
            <a:ext cx="138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before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3FD7B4-3018-43C4-B9DD-1AD820578E3E}"/>
              </a:ext>
            </a:extLst>
          </p:cNvPr>
          <p:cNvSpPr txBox="1"/>
          <p:nvPr/>
        </p:nvSpPr>
        <p:spPr>
          <a:xfrm>
            <a:off x="8015657" y="4732880"/>
            <a:ext cx="138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dirty="0"/>
              <a:t>after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B312D8-34B4-423A-9CAE-7602B8549EE7}"/>
              </a:ext>
            </a:extLst>
          </p:cNvPr>
          <p:cNvSpPr txBox="1"/>
          <p:nvPr/>
        </p:nvSpPr>
        <p:spPr>
          <a:xfrm>
            <a:off x="1564167" y="5286878"/>
            <a:ext cx="958469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dirty="0"/>
              <a:t>Limitation:</a:t>
            </a:r>
            <a:r>
              <a:rPr lang="LID4096" sz="2200" b="1" dirty="0"/>
              <a:t> </a:t>
            </a:r>
            <a:endParaRPr lang="en-US" sz="2200" b="1" dirty="0"/>
          </a:p>
          <a:p>
            <a:r>
              <a:rPr lang="LID4096" altLang="zh-CN" dirty="0">
                <a:sym typeface="+mn-ea"/>
              </a:rPr>
              <a:t>L</a:t>
            </a:r>
            <a:r>
              <a:rPr lang="en-US" altLang="zh-CN" dirty="0">
                <a:sym typeface="+mn-ea"/>
              </a:rPr>
              <a:t>ow efficiency</a:t>
            </a:r>
            <a:r>
              <a:rPr lang="LID4096" altLang="zh-CN" dirty="0">
                <a:sym typeface="+mn-ea"/>
              </a:rPr>
              <a:t>: The point cloud cannot be generated in real time.</a:t>
            </a:r>
            <a:endParaRPr lang="en-US" altLang="zh-CN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602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point cloud registration: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17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文本框 6"/>
          <p:cNvSpPr txBox="1"/>
          <p:nvPr/>
        </p:nvSpPr>
        <p:spPr>
          <a:xfrm>
            <a:off x="1155822" y="3955800"/>
            <a:ext cx="9247505" cy="1045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/>
              <a:t>Getting rotation matrix and translation vector in order to do transformation of point cloud and cameras</a:t>
            </a:r>
          </a:p>
          <a:p>
            <a:r>
              <a:rPr lang="en-US" altLang="zh-CN" dirty="0"/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55641" y="3551940"/>
            <a:ext cx="92475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LID4096" altLang="zh-CN" sz="2200" b="1" dirty="0">
                <a:cs typeface="+mn-ea"/>
                <a:sym typeface="+mn-ea"/>
              </a:rPr>
              <a:t>The g</a:t>
            </a:r>
            <a:r>
              <a:rPr lang="en-US" altLang="zh-CN" sz="2200" b="1" dirty="0" err="1">
                <a:cs typeface="+mn-ea"/>
                <a:sym typeface="+mn-ea"/>
              </a:rPr>
              <a:t>oal</a:t>
            </a:r>
            <a:r>
              <a:rPr lang="en-US" altLang="zh-CN" sz="2200" b="1" dirty="0">
                <a:cs typeface="+mn-ea"/>
                <a:sym typeface="+mn-ea"/>
              </a:rPr>
              <a:t> of </a:t>
            </a:r>
            <a:r>
              <a:rPr lang="LID4096" altLang="zh-CN" sz="2200" b="1" dirty="0">
                <a:cs typeface="+mn-ea"/>
                <a:sym typeface="+mn-ea"/>
              </a:rPr>
              <a:t>the </a:t>
            </a:r>
            <a:r>
              <a:rPr lang="en-US" altLang="zh-CN" sz="2200" b="1" dirty="0">
                <a:cs typeface="+mn-ea"/>
                <a:sym typeface="+mn-ea"/>
              </a:rPr>
              <a:t>registration:</a:t>
            </a:r>
            <a:r>
              <a:rPr lang="en-US" altLang="zh-CN" sz="2200" dirty="0">
                <a:sym typeface="+mn-ea"/>
              </a:rPr>
              <a:t> </a:t>
            </a:r>
            <a:endParaRPr lang="en-US" altLang="zh-CN" sz="2200" dirty="0"/>
          </a:p>
          <a:p>
            <a:r>
              <a:rPr lang="en-US" altLang="zh-CN" dirty="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21A9DD9-8FD3-4D2F-85BD-E6FE06E812E9}"/>
              </a:ext>
            </a:extLst>
          </p:cNvPr>
          <p:cNvSpPr txBox="1"/>
          <p:nvPr/>
        </p:nvSpPr>
        <p:spPr>
          <a:xfrm>
            <a:off x="1193228" y="1872437"/>
            <a:ext cx="1989855" cy="47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sz="2400" dirty="0"/>
              <a:t>physical world</a:t>
            </a:r>
            <a:endParaRPr lang="zh-CN" altLang="en-US" sz="2400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6309078A-701C-401A-8AF5-9B9EFAE30D79}"/>
              </a:ext>
            </a:extLst>
          </p:cNvPr>
          <p:cNvSpPr/>
          <p:nvPr/>
        </p:nvSpPr>
        <p:spPr>
          <a:xfrm>
            <a:off x="3509067" y="1961897"/>
            <a:ext cx="571357" cy="30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F1A1B85-603C-4887-8A4E-ED0C63DAC67D}"/>
              </a:ext>
            </a:extLst>
          </p:cNvPr>
          <p:cNvSpPr/>
          <p:nvPr/>
        </p:nvSpPr>
        <p:spPr>
          <a:xfrm>
            <a:off x="7120269" y="1950366"/>
            <a:ext cx="571357" cy="30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86B0187-3919-43DC-BBEA-B5A0E06EB0A3}"/>
              </a:ext>
            </a:extLst>
          </p:cNvPr>
          <p:cNvSpPr/>
          <p:nvPr/>
        </p:nvSpPr>
        <p:spPr>
          <a:xfrm>
            <a:off x="1155822" y="1731959"/>
            <a:ext cx="2027261" cy="80317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FCA958B-87ED-44B9-BB9A-97A3A34FF47C}"/>
              </a:ext>
            </a:extLst>
          </p:cNvPr>
          <p:cNvSpPr/>
          <p:nvPr/>
        </p:nvSpPr>
        <p:spPr>
          <a:xfrm>
            <a:off x="4397137" y="1701137"/>
            <a:ext cx="2530876" cy="80317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9A7739-AA8E-4FA7-BDC6-1F30D4538E70}"/>
              </a:ext>
            </a:extLst>
          </p:cNvPr>
          <p:cNvSpPr txBox="1"/>
          <p:nvPr/>
        </p:nvSpPr>
        <p:spPr>
          <a:xfrm>
            <a:off x="4397137" y="1888364"/>
            <a:ext cx="2652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altLang="zh-CN" sz="2400" dirty="0"/>
              <a:t>camera coordinate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49F29B-F66B-46BF-A466-C98ADA827687}"/>
              </a:ext>
            </a:extLst>
          </p:cNvPr>
          <p:cNvSpPr txBox="1"/>
          <p:nvPr/>
        </p:nvSpPr>
        <p:spPr>
          <a:xfrm>
            <a:off x="8067624" y="1853096"/>
            <a:ext cx="6097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altLang="zh-CN" sz="2400" dirty="0"/>
              <a:t>global coordinate in VR </a:t>
            </a:r>
            <a:endParaRPr lang="zh-CN" altLang="en-US" sz="24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48EB366-961D-4F43-8808-E8C68CBD0319}"/>
              </a:ext>
            </a:extLst>
          </p:cNvPr>
          <p:cNvSpPr/>
          <p:nvPr/>
        </p:nvSpPr>
        <p:spPr>
          <a:xfrm>
            <a:off x="8005554" y="1682343"/>
            <a:ext cx="3180216" cy="80317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point cloud registration: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18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内容占位符 1"/>
          <p:cNvSpPr>
            <a:spLocks noGrp="1"/>
          </p:cNvSpPr>
          <p:nvPr>
            <p:ph idx="14"/>
          </p:nvPr>
        </p:nvSpPr>
        <p:spPr>
          <a:xfrm>
            <a:off x="1180430" y="1322800"/>
            <a:ext cx="5113201" cy="466391"/>
          </a:xfrm>
        </p:spPr>
        <p:txBody>
          <a:bodyPr>
            <a:normAutofit/>
          </a:bodyPr>
          <a:lstStyle/>
          <a:p>
            <a:r>
              <a:rPr lang="en-US" altLang="zh-CN" dirty="0"/>
              <a:t>2.1Coarse registration: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80611" y="1789186"/>
            <a:ext cx="9247505" cy="27699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 dirty="0"/>
              <a:t>Tracker is placed on each camera to get the approximate positions of camera in 3D coordinates </a:t>
            </a:r>
          </a:p>
          <a:p>
            <a:r>
              <a:rPr lang="en-US" altLang="zh-CN" sz="2200" dirty="0"/>
              <a:t>Rotation matrix and translation vector are applied to each point.</a:t>
            </a:r>
          </a:p>
          <a:p>
            <a:r>
              <a:rPr lang="en-US" altLang="zh-CN" dirty="0"/>
              <a:t>	 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coarse_t</a:t>
            </a:r>
            <a:r>
              <a:rPr lang="en-US" altLang="zh-CN" dirty="0"/>
              <a:t> 	</a:t>
            </a:r>
            <a:r>
              <a:rPr lang="de-DE" altLang="zh-CN" dirty="0"/>
              <a:t>=</a:t>
            </a:r>
            <a:r>
              <a:rPr lang="en-GB" altLang="de-DE" dirty="0"/>
              <a:t> </a:t>
            </a:r>
            <a:r>
              <a:rPr lang="de-DE" altLang="zh-CN" dirty="0"/>
              <a:t>tracker_pos;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coarse_r</a:t>
            </a:r>
            <a:r>
              <a:rPr lang="en-US" altLang="zh-CN" dirty="0"/>
              <a:t> 	</a:t>
            </a:r>
            <a:r>
              <a:rPr lang="de-DE" altLang="zh-CN" dirty="0"/>
              <a:t>=tracker_rotation;</a:t>
            </a:r>
            <a:endParaRPr lang="en-US" altLang="zh-CN" dirty="0"/>
          </a:p>
          <a:p>
            <a:r>
              <a:rPr lang="en-US" altLang="zh-CN" dirty="0"/>
              <a:t>	p</a:t>
            </a:r>
            <a:r>
              <a:rPr lang="en-US" altLang="zh-CN" baseline="-25000" dirty="0"/>
              <a:t>1</a:t>
            </a:r>
            <a:r>
              <a:rPr lang="en-US" altLang="zh-CN" dirty="0"/>
              <a:t>= </a:t>
            </a:r>
            <a:r>
              <a:rPr lang="en-US" altLang="zh-CN" dirty="0" err="1"/>
              <a:t>coarse_r</a:t>
            </a:r>
            <a:r>
              <a:rPr lang="en-US" altLang="zh-CN" dirty="0"/>
              <a:t> * p</a:t>
            </a:r>
            <a:r>
              <a:rPr lang="en-US" altLang="zh-CN" baseline="-25000" dirty="0"/>
              <a:t>0</a:t>
            </a:r>
            <a:r>
              <a:rPr lang="en-US" altLang="zh-CN" dirty="0"/>
              <a:t> + </a:t>
            </a:r>
            <a:r>
              <a:rPr lang="en-US" altLang="zh-CN" dirty="0" err="1"/>
              <a:t>coarse_t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31" y="3111254"/>
            <a:ext cx="3858892" cy="2895841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9135438" y="4680100"/>
            <a:ext cx="1178169" cy="2901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432053" y="4680100"/>
            <a:ext cx="703385" cy="6770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135438" y="4680100"/>
            <a:ext cx="0" cy="9587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981561" y="4297916"/>
            <a:ext cx="1178169" cy="290146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278176" y="4289991"/>
            <a:ext cx="703385" cy="67700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000242" y="4304984"/>
            <a:ext cx="107932" cy="330579"/>
          </a:xfrm>
          <a:prstGeom prst="straightConnector1">
            <a:avLst/>
          </a:prstGeom>
          <a:ln w="3175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26855" y="3947746"/>
            <a:ext cx="2065753" cy="5099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201191" y="3734467"/>
            <a:ext cx="6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</a:t>
            </a:r>
            <a:r>
              <a:rPr lang="LID4096" dirty="0"/>
              <a:t>rror</a:t>
            </a:r>
            <a:endParaRPr lang="de-DE" dirty="0"/>
          </a:p>
        </p:txBody>
      </p:sp>
      <p:sp>
        <p:nvSpPr>
          <p:cNvPr id="15" name="TextBox 14"/>
          <p:cNvSpPr txBox="1"/>
          <p:nvPr/>
        </p:nvSpPr>
        <p:spPr>
          <a:xfrm>
            <a:off x="8143710" y="517244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49566" y="545413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z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313607" y="484089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79997" y="48215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65514" y="510177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z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029555" y="448853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y</a:t>
            </a:r>
          </a:p>
        </p:txBody>
      </p:sp>
      <p:cxnSp>
        <p:nvCxnSpPr>
          <p:cNvPr id="7" name="Straight Arrow Connector 15">
            <a:extLst>
              <a:ext uri="{FF2B5EF4-FFF2-40B4-BE49-F238E27FC236}">
                <a16:creationId xmlns:a16="http://schemas.microsoft.com/office/drawing/2014/main" id="{3E6B5A1C-5405-4DA7-B2C4-FE72E3700EDC}"/>
              </a:ext>
            </a:extLst>
          </p:cNvPr>
          <p:cNvCxnSpPr>
            <a:cxnSpLocks/>
          </p:cNvCxnSpPr>
          <p:nvPr/>
        </p:nvCxnSpPr>
        <p:spPr>
          <a:xfrm>
            <a:off x="8994516" y="4296012"/>
            <a:ext cx="15605" cy="90679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point cloud registration:</a:t>
            </a: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19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内容占位符 1"/>
          <p:cNvSpPr>
            <a:spLocks noGrp="1"/>
          </p:cNvSpPr>
          <p:nvPr>
            <p:ph idx="14"/>
          </p:nvPr>
        </p:nvSpPr>
        <p:spPr>
          <a:xfrm>
            <a:off x="1022350" y="1240790"/>
            <a:ext cx="5113020" cy="725805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2.2Fine registration:</a:t>
            </a:r>
          </a:p>
          <a:p>
            <a:endParaRPr lang="en-US" altLang="zh-CN" sz="2200" dirty="0"/>
          </a:p>
        </p:txBody>
      </p:sp>
      <p:sp>
        <p:nvSpPr>
          <p:cNvPr id="7" name="文本框 6"/>
          <p:cNvSpPr txBox="1"/>
          <p:nvPr/>
        </p:nvSpPr>
        <p:spPr>
          <a:xfrm>
            <a:off x="1022350" y="2536825"/>
            <a:ext cx="924750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/>
              <a:t>Method 1 :ICP algorithm</a:t>
            </a:r>
          </a:p>
          <a:p>
            <a:endParaRPr lang="en-US" altLang="zh-CN" dirty="0"/>
          </a:p>
          <a:p>
            <a:r>
              <a:rPr lang="en-US" altLang="zh-CN" dirty="0"/>
              <a:t>The ICP algorithm aims at finding the transformation between a point cloud and </a:t>
            </a:r>
            <a:r>
              <a:rPr lang="en-US" altLang="zh-CN" dirty="0">
                <a:sym typeface="+mn-ea"/>
              </a:rPr>
              <a:t>another point cloud</a:t>
            </a:r>
            <a:r>
              <a:rPr lang="en-US" altLang="zh-CN" dirty="0"/>
              <a:t> (or </a:t>
            </a:r>
            <a:r>
              <a:rPr lang="en-US" altLang="zh-CN" dirty="0">
                <a:sym typeface="+mn-ea"/>
              </a:rPr>
              <a:t>some reference surface</a:t>
            </a:r>
            <a:r>
              <a:rPr lang="en-US" altLang="zh-CN" dirty="0"/>
              <a:t> ), by minimizing the square errors between the corresponding entities. 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10" name="对象 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022350" y="1920240"/>
            <a:ext cx="98348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200"/>
              <a:t>record one static frame and set bounding box for one object to do fine registration</a:t>
            </a:r>
            <a:r>
              <a:rPr lang="en-US" altLang="zh-CN"/>
              <a:t> </a:t>
            </a:r>
          </a:p>
          <a:p>
            <a:r>
              <a:rPr lang="en-US" altLang="zh-CN"/>
              <a:t> </a:t>
            </a:r>
          </a:p>
        </p:txBody>
      </p:sp>
      <p:pic>
        <p:nvPicPr>
          <p:cNvPr id="6" name="图片 5" descr="68a64804a9a39d60bdc0fea8d668c86">
            <a:extLst>
              <a:ext uri="{FF2B5EF4-FFF2-40B4-BE49-F238E27FC236}">
                <a16:creationId xmlns:a16="http://schemas.microsoft.com/office/drawing/2014/main" id="{5F0F270B-037B-40F7-88AD-4E495141B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687" y="4373245"/>
            <a:ext cx="2906346" cy="1863030"/>
          </a:xfrm>
          <a:prstGeom prst="rect">
            <a:avLst/>
          </a:prstGeom>
        </p:spPr>
      </p:pic>
      <p:pic>
        <p:nvPicPr>
          <p:cNvPr id="8" name="图片 7" descr="bf9362ceb47567e56d434d0748fe726">
            <a:extLst>
              <a:ext uri="{FF2B5EF4-FFF2-40B4-BE49-F238E27FC236}">
                <a16:creationId xmlns:a16="http://schemas.microsoft.com/office/drawing/2014/main" id="{B54212D1-E0B6-4000-85AF-84D17AA1F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4373245"/>
            <a:ext cx="2915681" cy="18692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202122"/>
                </a:solidFill>
                <a:effectLst/>
                <a:latin typeface="+mn-ea"/>
                <a:ea typeface="+mn-ea"/>
                <a:sym typeface="+mn-ea"/>
              </a:rPr>
              <a:t>1.Motivation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202122"/>
                </a:solidFill>
                <a:effectLst/>
                <a:latin typeface="+mn-ea"/>
                <a:ea typeface="+mn-ea"/>
                <a:sym typeface="+mn-ea"/>
              </a:rPr>
              <a:t>2.Related work</a:t>
            </a:r>
            <a:endParaRPr lang="en-US" b="1" i="0" dirty="0">
              <a:solidFill>
                <a:srgbClr val="202122"/>
              </a:solidFill>
              <a:effectLst/>
              <a:latin typeface="+mn-ea"/>
              <a:ea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202122"/>
                </a:solidFill>
                <a:effectLst/>
                <a:latin typeface="+mn-ea"/>
                <a:ea typeface="+mn-ea"/>
                <a:sym typeface="+mn-ea"/>
              </a:rPr>
              <a:t>3.Introduction</a:t>
            </a:r>
            <a:endParaRPr lang="en-US" b="1" i="0" dirty="0">
              <a:solidFill>
                <a:srgbClr val="202122"/>
              </a:solidFill>
              <a:effectLst/>
              <a:latin typeface="+mn-ea"/>
              <a:ea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202122"/>
                </a:solidFill>
                <a:effectLst/>
                <a:latin typeface="+mn-ea"/>
                <a:ea typeface="+mn-ea"/>
                <a:sym typeface="+mn-ea"/>
              </a:rPr>
              <a:t>4.Implementation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b="1" i="0" dirty="0">
                <a:solidFill>
                  <a:srgbClr val="202122"/>
                </a:solidFill>
                <a:latin typeface="+mn-ea"/>
                <a:ea typeface="+mn-ea"/>
                <a:sym typeface="+mn-ea"/>
              </a:rPr>
              <a:t>5.Demo</a:t>
            </a:r>
            <a:endParaRPr lang="en-US" b="1" i="0" dirty="0">
              <a:solidFill>
                <a:srgbClr val="202122"/>
              </a:solidFill>
              <a:effectLst/>
              <a:latin typeface="+mn-ea"/>
              <a:ea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202122"/>
                </a:solidFill>
                <a:effectLst/>
                <a:latin typeface="+mn-ea"/>
                <a:ea typeface="+mn-ea"/>
                <a:sym typeface="+mn-ea"/>
              </a:rPr>
              <a:t>6.Further work</a:t>
            </a:r>
            <a:endParaRPr lang="en-US" b="1" i="0" dirty="0">
              <a:solidFill>
                <a:srgbClr val="202122"/>
              </a:solidFill>
              <a:effectLst/>
              <a:latin typeface="+mn-ea"/>
              <a:ea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de-DE" dirty="0">
              <a:latin typeface="+mn-ea"/>
              <a:ea typeface="+mn-ea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overview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2</a:t>
            </a:fld>
            <a:r>
              <a:rPr lang="de-DE"/>
              <a:t> –</a:t>
            </a:r>
            <a:endParaRPr lang="de-DE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point cloud registration:</a:t>
            </a: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20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内容占位符 6"/>
          <p:cNvSpPr>
            <a:spLocks noGrp="1"/>
          </p:cNvSpPr>
          <p:nvPr>
            <p:ph idx="14"/>
          </p:nvPr>
        </p:nvSpPr>
        <p:spPr>
          <a:xfrm>
            <a:off x="2701062" y="3842173"/>
            <a:ext cx="1882775" cy="582295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result</a:t>
            </a:r>
          </a:p>
        </p:txBody>
      </p:sp>
      <p:pic>
        <p:nvPicPr>
          <p:cNvPr id="2" name="图片 1" descr="a552c36333dfeb8bbb16fb107cf9d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804" y="1134496"/>
            <a:ext cx="3576581" cy="2293869"/>
          </a:xfrm>
          <a:prstGeom prst="rect">
            <a:avLst/>
          </a:prstGeom>
        </p:spPr>
      </p:pic>
      <p:sp>
        <p:nvSpPr>
          <p:cNvPr id="9" name="内容占位符 6"/>
          <p:cNvSpPr/>
          <p:nvPr/>
        </p:nvSpPr>
        <p:spPr>
          <a:xfrm>
            <a:off x="7756020" y="3842173"/>
            <a:ext cx="1978025" cy="503555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 details </a:t>
            </a:r>
          </a:p>
        </p:txBody>
      </p:sp>
      <p:pic>
        <p:nvPicPr>
          <p:cNvPr id="11" name="图片 10" descr="1749f4631ce57fc23423f691712b6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866" y="1110615"/>
            <a:ext cx="3620392" cy="23183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303655" y="4511479"/>
            <a:ext cx="958469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dirty="0"/>
              <a:t>Limitation:</a:t>
            </a:r>
          </a:p>
          <a:p>
            <a:r>
              <a:rPr lang="LID4096" sz="2200" dirty="0"/>
              <a:t>1.</a:t>
            </a:r>
            <a:r>
              <a:rPr lang="en-US" sz="2200" dirty="0"/>
              <a:t>Precision depends on the corresponding points selected by the user</a:t>
            </a:r>
          </a:p>
          <a:p>
            <a:r>
              <a:rPr lang="LID4096" sz="2200" dirty="0"/>
              <a:t>2.</a:t>
            </a:r>
            <a:r>
              <a:rPr lang="en-US" sz="2200" dirty="0"/>
              <a:t>Local </a:t>
            </a:r>
            <a:r>
              <a:rPr lang="en-US" sz="2200" dirty="0" err="1"/>
              <a:t>optim</a:t>
            </a:r>
            <a:r>
              <a:rPr lang="LID4096" sz="2200" dirty="0"/>
              <a:t>um</a:t>
            </a:r>
            <a:endParaRPr lang="en-US" sz="2200" dirty="0"/>
          </a:p>
          <a:p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point cloud registration:</a:t>
            </a: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21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内容占位符 6"/>
          <p:cNvSpPr>
            <a:spLocks noGrp="1"/>
          </p:cNvSpPr>
          <p:nvPr>
            <p:ph idx="14"/>
          </p:nvPr>
        </p:nvSpPr>
        <p:spPr>
          <a:xfrm>
            <a:off x="1223645" y="1416685"/>
            <a:ext cx="8390255" cy="745490"/>
          </a:xfrm>
        </p:spPr>
        <p:txBody>
          <a:bodyPr>
            <a:noAutofit/>
          </a:bodyPr>
          <a:lstStyle/>
          <a:p>
            <a:r>
              <a:rPr lang="en-US" altLang="zh-CN" sz="2300" dirty="0">
                <a:latin typeface="+mn-lt"/>
                <a:cs typeface="+mn-lt"/>
                <a:sym typeface="+mn-ea"/>
              </a:rPr>
              <a:t>Method 2 :</a:t>
            </a:r>
            <a:r>
              <a:rPr lang="en-US" altLang="zh-CN" sz="2300" dirty="0">
                <a:latin typeface="+mn-lt"/>
                <a:cs typeface="+mn-lt"/>
              </a:rPr>
              <a:t>Global ICP algorithm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03655" y="2075815"/>
            <a:ext cx="958469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/>
              <a:t>The Go-ICP method is based on a branch-and-bound (</a:t>
            </a:r>
            <a:r>
              <a:rPr lang="en-US" sz="2200" dirty="0" err="1"/>
              <a:t>BnB</a:t>
            </a:r>
            <a:r>
              <a:rPr lang="en-US" sz="2200" dirty="0"/>
              <a:t>) scheme that searches the entire 3D motion space SE(3). By exploiting the special structure of SE(3) geometry, it derives novel upper and lower bounds for the registration error function.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03655" y="3625850"/>
            <a:ext cx="9584690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200" dirty="0"/>
          </a:p>
          <a:p>
            <a:r>
              <a:rPr lang="en-US" sz="2200" b="1" dirty="0"/>
              <a:t>Advantage:</a:t>
            </a:r>
          </a:p>
          <a:p>
            <a:r>
              <a:rPr lang="en-US" sz="2200" dirty="0"/>
              <a:t>local optima can be avoided. </a:t>
            </a:r>
          </a:p>
          <a:p>
            <a:endParaRPr lang="en-US" sz="2200" dirty="0"/>
          </a:p>
          <a:p>
            <a:r>
              <a:rPr lang="en-US" sz="2200" b="1" dirty="0"/>
              <a:t>Disadvantage:</a:t>
            </a:r>
          </a:p>
          <a:p>
            <a:r>
              <a:rPr lang="en-US" sz="2200" dirty="0">
                <a:sym typeface="+mn-ea"/>
              </a:rPr>
              <a:t>corresponding points are needed.</a:t>
            </a:r>
            <a:endParaRPr lang="en-US" sz="2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point cloud registration:</a:t>
            </a: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22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内容占位符 6"/>
          <p:cNvSpPr>
            <a:spLocks noGrp="1"/>
          </p:cNvSpPr>
          <p:nvPr>
            <p:ph idx="14"/>
          </p:nvPr>
        </p:nvSpPr>
        <p:spPr>
          <a:xfrm>
            <a:off x="1117812" y="1099653"/>
            <a:ext cx="5974715" cy="65913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200" dirty="0">
                <a:latin typeface="+mn-lt"/>
                <a:ea typeface="+mn-ea"/>
                <a:cs typeface="+mn-lt"/>
              </a:rPr>
              <a:t>Method 3: Sparse ICP algorithm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97822" y="1758783"/>
            <a:ext cx="958469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/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19792" y="1643213"/>
            <a:ext cx="895731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dirty="0"/>
              <a:t>The introduction of sparse p-norms to increase robustness in</a:t>
            </a:r>
            <a:r>
              <a:rPr lang="en-US" altLang="zh-CN" sz="2200" dirty="0"/>
              <a:t> </a:t>
            </a:r>
            <a:r>
              <a:rPr lang="zh-CN" altLang="en-US" sz="2200" dirty="0"/>
              <a:t>the rigid alignment optimization results in a localized change</a:t>
            </a:r>
            <a:r>
              <a:rPr lang="en-US" altLang="zh-CN" sz="2200" dirty="0"/>
              <a:t> </a:t>
            </a:r>
            <a:r>
              <a:rPr lang="zh-CN" altLang="en-US" sz="2200" dirty="0"/>
              <a:t>to the classic ICP formulation.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60762" y="2829393"/>
            <a:ext cx="6573520" cy="1101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ϕ measures the distance to Y</a:t>
            </a:r>
            <a:r>
              <a:rPr lang="en-US" altLang="zh-CN"/>
              <a:t>.</a:t>
            </a:r>
          </a:p>
          <a:p>
            <a:r>
              <a:rPr lang="en-US" altLang="zh-CN"/>
              <a:t>In ICP it uses l</a:t>
            </a:r>
            <a:r>
              <a:rPr lang="en-US" altLang="zh-CN" baseline="-25000"/>
              <a:t>2</a:t>
            </a:r>
            <a:r>
              <a:rPr lang="en-US" altLang="zh-CN"/>
              <a:t>norm.</a:t>
            </a:r>
          </a:p>
          <a:p>
            <a:r>
              <a:rPr lang="en-US" altLang="zh-CN"/>
              <a:t>In SICP it uses l</a:t>
            </a:r>
            <a:r>
              <a:rPr lang="en-US" altLang="zh-CN" baseline="-25000"/>
              <a:t>p</a:t>
            </a:r>
            <a:r>
              <a:rPr lang="en-US" altLang="zh-CN"/>
              <a:t>norm,0≤p≤1</a:t>
            </a:r>
          </a:p>
          <a:p>
            <a:endParaRPr lang="en-US" altLang="zh-CN" baseline="-25000"/>
          </a:p>
        </p:txBody>
      </p:sp>
      <p:sp>
        <p:nvSpPr>
          <p:cNvPr id="8" name="文本框 7"/>
          <p:cNvSpPr txBox="1"/>
          <p:nvPr/>
        </p:nvSpPr>
        <p:spPr>
          <a:xfrm>
            <a:off x="2294467" y="5001728"/>
            <a:ext cx="79076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R is restricted to the special orthogonal group SO(3) using the indicator function ISO(3)(X), which evaluates to zero when X ∈ SO(3) and to +∞ otherwise, enforcing the rigidity of the transformation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487" y="3752683"/>
            <a:ext cx="4972050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point cloud registration:</a:t>
            </a: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23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2" name="文本框 11"/>
          <p:cNvSpPr txBox="1"/>
          <p:nvPr/>
        </p:nvSpPr>
        <p:spPr>
          <a:xfrm>
            <a:off x="1303655" y="2075815"/>
            <a:ext cx="958469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/>
              <a:t> </a:t>
            </a:r>
          </a:p>
        </p:txBody>
      </p:sp>
      <p:pic>
        <p:nvPicPr>
          <p:cNvPr id="6" name="图片 5" descr="a73487466dfaa445540122713c0748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57" y="1140460"/>
            <a:ext cx="3641417" cy="2334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553" y="1108392"/>
            <a:ext cx="3641417" cy="2334260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4"/>
          </p:nvPr>
        </p:nvSpPr>
        <p:spPr>
          <a:xfrm>
            <a:off x="9206865" y="2970530"/>
            <a:ext cx="2985135" cy="659130"/>
          </a:xfrm>
        </p:spPr>
        <p:txBody>
          <a:bodyPr>
            <a:noAutofit/>
          </a:bodyPr>
          <a:lstStyle/>
          <a:p>
            <a:r>
              <a:rPr lang="en-US" altLang="zh-CN" sz="1900" dirty="0"/>
              <a:t>p=0.4</a:t>
            </a:r>
          </a:p>
        </p:txBody>
      </p:sp>
      <p:sp>
        <p:nvSpPr>
          <p:cNvPr id="10" name="内容占位符 7"/>
          <p:cNvSpPr>
            <a:spLocks noGrp="1"/>
          </p:cNvSpPr>
          <p:nvPr/>
        </p:nvSpPr>
        <p:spPr>
          <a:xfrm>
            <a:off x="4790284" y="2970530"/>
            <a:ext cx="2985135" cy="659130"/>
          </a:xfrm>
          <a:prstGeom prst="rect">
            <a:avLst/>
          </a:prstGeom>
        </p:spPr>
        <p:txBody>
          <a:bodyPr numCol="1" spcCol="36000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00" dirty="0"/>
              <a:t>p=0.5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21749" y="4094480"/>
            <a:ext cx="9437523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/>
              <a:t>Limitation:</a:t>
            </a:r>
          </a:p>
          <a:p>
            <a:r>
              <a:rPr lang="en-US" sz="2000" dirty="0"/>
              <a:t>Different values of parameter p will affect the results. while implementing ,it hard to guess the paramenter p.</a:t>
            </a:r>
          </a:p>
          <a:p>
            <a:endParaRPr lang="en-US" sz="2000" dirty="0"/>
          </a:p>
          <a:p>
            <a:r>
              <a:rPr lang="en-US" sz="2000" b="1" dirty="0"/>
              <a:t>Anvantage:</a:t>
            </a:r>
          </a:p>
          <a:p>
            <a:r>
              <a:rPr lang="en-US" altLang="zh-CN" sz="2000" dirty="0">
                <a:sym typeface="+mn-ea"/>
              </a:rPr>
              <a:t>The result does not depend on the corresponding points manually selected by the user.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point cloud registration:</a:t>
            </a: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24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2" name="文本框 11"/>
          <p:cNvSpPr txBox="1"/>
          <p:nvPr/>
        </p:nvSpPr>
        <p:spPr>
          <a:xfrm>
            <a:off x="1303655" y="2075815"/>
            <a:ext cx="958469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/>
              <a:t> </a:t>
            </a:r>
          </a:p>
        </p:txBody>
      </p:sp>
      <p:pic>
        <p:nvPicPr>
          <p:cNvPr id="6" name="图片 5" descr="e5e7b59f1a195dc2101b8f8e53e994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579" y="1929775"/>
            <a:ext cx="3199861" cy="2618861"/>
          </a:xfrm>
          <a:prstGeom prst="rect">
            <a:avLst/>
          </a:prstGeom>
        </p:spPr>
      </p:pic>
      <p:pic>
        <p:nvPicPr>
          <p:cNvPr id="8" name="图片 7" descr="7bdd4baa451becddbeb98d1845abea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803" y="1929775"/>
            <a:ext cx="3199862" cy="2619098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700036" y="2958623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31570" y="1155065"/>
            <a:ext cx="6021520" cy="4308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200" b="1" dirty="0">
                <a:ea typeface="SimSun" panose="02010600030101010101" pitchFamily="2" charset="-122"/>
                <a:cs typeface="+mn-lt"/>
                <a:sym typeface="+mn-ea"/>
              </a:rPr>
              <a:t>Method 4:</a:t>
            </a:r>
            <a:r>
              <a:rPr lang="LID4096" altLang="zh-CN" sz="2200" b="1" dirty="0">
                <a:ea typeface="SimSun" panose="02010600030101010101" pitchFamily="2" charset="-122"/>
                <a:cs typeface="+mn-lt"/>
                <a:sym typeface="+mn-ea"/>
              </a:rPr>
              <a:t> </a:t>
            </a:r>
            <a:r>
              <a:rPr lang="en-US" altLang="zh-CN" sz="2200" b="1" dirty="0">
                <a:ea typeface="SimSun" panose="02010600030101010101" pitchFamily="2" charset="-122"/>
                <a:cs typeface="+mn-lt"/>
                <a:sym typeface="+mn-ea"/>
              </a:rPr>
              <a:t>Manual correction using </a:t>
            </a:r>
            <a:r>
              <a:rPr lang="LID4096" altLang="zh-CN" sz="2200" b="1" dirty="0">
                <a:ea typeface="SimSun" panose="02010600030101010101" pitchFamily="2" charset="-122"/>
                <a:cs typeface="+mn-lt"/>
                <a:sym typeface="+mn-ea"/>
              </a:rPr>
              <a:t>VR </a:t>
            </a:r>
            <a:r>
              <a:rPr lang="en-US" altLang="zh-CN" sz="2200" b="1" dirty="0">
                <a:ea typeface="SimSun" panose="02010600030101010101" pitchFamily="2" charset="-122"/>
                <a:cs typeface="+mn-lt"/>
                <a:sym typeface="+mn-ea"/>
              </a:rPr>
              <a:t>controller</a:t>
            </a:r>
            <a:r>
              <a:rPr lang="LID4096" altLang="zh-CN" sz="2200" b="1" dirty="0">
                <a:ea typeface="SimSun" panose="02010600030101010101" pitchFamily="2" charset="-122"/>
                <a:cs typeface="+mn-lt"/>
                <a:sym typeface="+mn-ea"/>
              </a:rPr>
              <a:t>s</a:t>
            </a:r>
            <a:endParaRPr lang="zh-CN" altLang="en-US" sz="2200" b="1" dirty="0">
              <a:cs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94B3CB-DEA9-4F9C-94F7-699A0772367F}"/>
              </a:ext>
            </a:extLst>
          </p:cNvPr>
          <p:cNvSpPr txBox="1"/>
          <p:nvPr/>
        </p:nvSpPr>
        <p:spPr>
          <a:xfrm>
            <a:off x="1551444" y="4964271"/>
            <a:ext cx="100682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1800" b="1" dirty="0">
                <a:solidFill>
                  <a:srgbClr val="000000"/>
                </a:solidFill>
                <a:ea typeface="新宋体" panose="02010609030101010101" pitchFamily="49" charset="-122"/>
              </a:rPr>
              <a:t>U</a:t>
            </a:r>
            <a:r>
              <a:rPr lang="LID4096" altLang="zh-CN" sz="1800" b="1" dirty="0">
                <a:solidFill>
                  <a:srgbClr val="000000"/>
                </a:solidFill>
                <a:ea typeface="新宋体" panose="02010609030101010101" pitchFamily="49" charset="-122"/>
              </a:rPr>
              <a:t>se the controller to drag point cloud:</a:t>
            </a:r>
          </a:p>
          <a:p>
            <a:r>
              <a:rPr lang="de-DE" altLang="zh-CN" sz="1800" dirty="0" err="1">
                <a:solidFill>
                  <a:srgbClr val="000000"/>
                </a:solidFill>
                <a:ea typeface="新宋体" panose="02010609030101010101" pitchFamily="49" charset="-122"/>
              </a:rPr>
              <a:t>manual_t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>
                <a:solidFill>
                  <a:srgbClr val="008080"/>
                </a:solidFill>
                <a:ea typeface="新宋体" panose="02010609030101010101" pitchFamily="49" charset="-122"/>
              </a:rPr>
              <a:t>=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 err="1">
                <a:solidFill>
                  <a:srgbClr val="000000"/>
                </a:solidFill>
                <a:ea typeface="新宋体" panose="02010609030101010101" pitchFamily="49" charset="-122"/>
              </a:rPr>
              <a:t>controllerRotation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>
                <a:solidFill>
                  <a:srgbClr val="008080"/>
                </a:solidFill>
                <a:ea typeface="新宋体" panose="02010609030101010101" pitchFamily="49" charset="-122"/>
              </a:rPr>
              <a:t>*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 err="1">
                <a:solidFill>
                  <a:srgbClr val="000000"/>
                </a:solidFill>
                <a:ea typeface="新宋体" panose="02010609030101010101" pitchFamily="49" charset="-122"/>
              </a:rPr>
              <a:t>manual_t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>
                <a:solidFill>
                  <a:srgbClr val="008080"/>
                </a:solidFill>
                <a:ea typeface="新宋体" panose="02010609030101010101" pitchFamily="49" charset="-122"/>
              </a:rPr>
              <a:t>-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 err="1">
                <a:solidFill>
                  <a:srgbClr val="000000"/>
                </a:solidFill>
                <a:ea typeface="新宋体" panose="02010609030101010101" pitchFamily="49" charset="-122"/>
              </a:rPr>
              <a:t>controllerRotation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>
                <a:solidFill>
                  <a:srgbClr val="008080"/>
                </a:solidFill>
                <a:ea typeface="新宋体" panose="02010609030101010101" pitchFamily="49" charset="-122"/>
              </a:rPr>
              <a:t>*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 err="1">
                <a:solidFill>
                  <a:srgbClr val="000000"/>
                </a:solidFill>
                <a:ea typeface="新宋体" panose="02010609030101010101" pitchFamily="49" charset="-122"/>
              </a:rPr>
              <a:t>last_controllerpos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>
                <a:solidFill>
                  <a:srgbClr val="008080"/>
                </a:solidFill>
                <a:ea typeface="新宋体" panose="02010609030101010101" pitchFamily="49" charset="-122"/>
              </a:rPr>
              <a:t>+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LID4096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new_</a:t>
            </a:r>
            <a:r>
              <a:rPr lang="de-DE" altLang="zh-CN" sz="1800" dirty="0" err="1">
                <a:solidFill>
                  <a:srgbClr val="000000"/>
                </a:solidFill>
                <a:ea typeface="新宋体" panose="02010609030101010101" pitchFamily="49" charset="-122"/>
              </a:rPr>
              <a:t>controllerpos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;</a:t>
            </a:r>
          </a:p>
          <a:p>
            <a:r>
              <a:rPr lang="de-DE" altLang="zh-CN" sz="1800" dirty="0" err="1">
                <a:solidFill>
                  <a:srgbClr val="000000"/>
                </a:solidFill>
                <a:ea typeface="新宋体" panose="02010609030101010101" pitchFamily="49" charset="-122"/>
              </a:rPr>
              <a:t>manual_r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>
                <a:solidFill>
                  <a:srgbClr val="008080"/>
                </a:solidFill>
                <a:ea typeface="新宋体" panose="02010609030101010101" pitchFamily="49" charset="-122"/>
              </a:rPr>
              <a:t>=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 err="1">
                <a:solidFill>
                  <a:srgbClr val="000000"/>
                </a:solidFill>
                <a:ea typeface="新宋体" panose="02010609030101010101" pitchFamily="49" charset="-122"/>
              </a:rPr>
              <a:t>controllerRotation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>
                <a:solidFill>
                  <a:srgbClr val="008080"/>
                </a:solidFill>
                <a:ea typeface="新宋体" panose="02010609030101010101" pitchFamily="49" charset="-122"/>
              </a:rPr>
              <a:t>*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 </a:t>
            </a:r>
            <a:r>
              <a:rPr lang="de-DE" altLang="zh-CN" sz="1800" dirty="0" err="1">
                <a:solidFill>
                  <a:srgbClr val="000000"/>
                </a:solidFill>
                <a:ea typeface="新宋体" panose="02010609030101010101" pitchFamily="49" charset="-122"/>
              </a:rPr>
              <a:t>manual_r</a:t>
            </a:r>
            <a:r>
              <a:rPr lang="de-DE" altLang="zh-CN" sz="1800" dirty="0">
                <a:solidFill>
                  <a:srgbClr val="000000"/>
                </a:solidFill>
                <a:ea typeface="新宋体" panose="02010609030101010101" pitchFamily="49" charset="-122"/>
              </a:rPr>
              <a:t>;</a:t>
            </a:r>
            <a:endParaRPr lang="LID4096" altLang="zh-CN" sz="1800" dirty="0">
              <a:solidFill>
                <a:srgbClr val="000000"/>
              </a:solidFill>
              <a:ea typeface="新宋体" panose="02010609030101010101" pitchFamily="49" charset="-122"/>
            </a:endParaRPr>
          </a:p>
          <a:p>
            <a:r>
              <a:rPr lang="LID4096" altLang="zh-CN" dirty="0">
                <a:sym typeface="+mn-ea"/>
              </a:rPr>
              <a:t>P</a:t>
            </a:r>
            <a:r>
              <a:rPr lang="LID4096" altLang="zh-CN" baseline="-25000" dirty="0">
                <a:sym typeface="+mn-ea"/>
              </a:rPr>
              <a:t>new </a:t>
            </a:r>
            <a:r>
              <a:rPr lang="en-US" altLang="zh-CN" dirty="0">
                <a:sym typeface="+mn-ea"/>
              </a:rPr>
              <a:t>= </a:t>
            </a:r>
            <a:r>
              <a:rPr lang="en-US" altLang="zh-CN" dirty="0" err="1">
                <a:sym typeface="+mn-ea"/>
              </a:rPr>
              <a:t>manual_r</a:t>
            </a:r>
            <a:r>
              <a:rPr lang="en-US" altLang="zh-CN" dirty="0">
                <a:sym typeface="+mn-ea"/>
              </a:rPr>
              <a:t> * </a:t>
            </a:r>
            <a:r>
              <a:rPr lang="LID4096" altLang="zh-CN" dirty="0">
                <a:sym typeface="+mn-ea"/>
              </a:rPr>
              <a:t>P</a:t>
            </a:r>
            <a:r>
              <a:rPr lang="en-US" altLang="zh-CN" dirty="0">
                <a:sym typeface="+mn-ea"/>
              </a:rPr>
              <a:t> + </a:t>
            </a:r>
            <a:r>
              <a:rPr lang="en-US" altLang="zh-CN" dirty="0" err="1">
                <a:sym typeface="+mn-ea"/>
              </a:rPr>
              <a:t>manual_t</a:t>
            </a:r>
            <a:r>
              <a:rPr lang="en-US" altLang="zh-CN" dirty="0">
                <a:sym typeface="+mn-ea"/>
              </a:rPr>
              <a:t>;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Voxelization:</a:t>
            </a:r>
            <a:br>
              <a:rPr lang="de-DE" dirty="0"/>
            </a:b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25</a:t>
            </a:fld>
            <a:r>
              <a:rPr lang="de-DE"/>
              <a:t> –</a:t>
            </a:r>
            <a:endParaRPr lang="de-DE" dirty="0"/>
          </a:p>
        </p:txBody>
      </p:sp>
      <p:grpSp>
        <p:nvGrpSpPr>
          <p:cNvPr id="77" name="Group 76"/>
          <p:cNvGrpSpPr/>
          <p:nvPr/>
        </p:nvGrpSpPr>
        <p:grpSpPr>
          <a:xfrm rot="246455">
            <a:off x="1186981" y="1159635"/>
            <a:ext cx="5109339" cy="4778612"/>
            <a:chOff x="2659317" y="1348897"/>
            <a:chExt cx="5109339" cy="4778612"/>
          </a:xfrm>
        </p:grpSpPr>
        <p:grpSp>
          <p:nvGrpSpPr>
            <p:cNvPr id="44" name="Group 43"/>
            <p:cNvGrpSpPr/>
            <p:nvPr/>
          </p:nvGrpSpPr>
          <p:grpSpPr>
            <a:xfrm rot="21426461">
              <a:off x="2750760" y="1445368"/>
              <a:ext cx="4983548" cy="4682141"/>
              <a:chOff x="3578539" y="2027831"/>
              <a:chExt cx="3067251" cy="351877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3580316" y="2113084"/>
                <a:ext cx="0" cy="326194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21527084" flipH="1">
                <a:off x="6599120" y="2027831"/>
                <a:ext cx="46670" cy="348455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21527084" flipH="1">
                <a:off x="3578539" y="2060053"/>
                <a:ext cx="3043947" cy="1361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21527084" flipH="1" flipV="1">
                <a:off x="3580489" y="5335548"/>
                <a:ext cx="3047313" cy="21105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/>
            <p:cNvCxnSpPr/>
            <p:nvPr/>
          </p:nvCxnSpPr>
          <p:spPr>
            <a:xfrm rot="21353545">
              <a:off x="2659317" y="1646542"/>
              <a:ext cx="1114576" cy="5157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21353545" flipH="1">
              <a:off x="6625974" y="1348897"/>
              <a:ext cx="968340" cy="5337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21353545">
              <a:off x="3787259" y="2019162"/>
              <a:ext cx="2862755" cy="1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21353545" flipH="1">
              <a:off x="3881813" y="2118400"/>
              <a:ext cx="1354" cy="25501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861290" y="4671336"/>
              <a:ext cx="1113648" cy="13507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3974938" y="4555799"/>
              <a:ext cx="2806926" cy="1155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21353545" flipH="1">
              <a:off x="6687173" y="1915278"/>
              <a:ext cx="53860" cy="2641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21353545">
              <a:off x="6833950" y="4520379"/>
              <a:ext cx="934706" cy="14626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Connector 129"/>
          <p:cNvCxnSpPr/>
          <p:nvPr/>
        </p:nvCxnSpPr>
        <p:spPr>
          <a:xfrm flipV="1">
            <a:off x="3592019" y="3485861"/>
            <a:ext cx="816511" cy="5149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607586" y="2947400"/>
            <a:ext cx="1907479" cy="393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>
            <a:off x="300724" y="2829874"/>
            <a:ext cx="384797" cy="223087"/>
            <a:chOff x="1749946" y="2828591"/>
            <a:chExt cx="384797" cy="223087"/>
          </a:xfrm>
        </p:grpSpPr>
        <p:sp>
          <p:nvSpPr>
            <p:cNvPr id="161" name="Flowchart: Process 160"/>
            <p:cNvSpPr/>
            <p:nvPr/>
          </p:nvSpPr>
          <p:spPr>
            <a:xfrm>
              <a:off x="1749946" y="2845469"/>
              <a:ext cx="295275" cy="189332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Isosceles Triangle 163"/>
            <p:cNvSpPr/>
            <p:nvPr/>
          </p:nvSpPr>
          <p:spPr>
            <a:xfrm rot="16200000">
              <a:off x="1942397" y="2859332"/>
              <a:ext cx="223087" cy="16160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3" name="Group 172"/>
          <p:cNvGrpSpPr/>
          <p:nvPr/>
        </p:nvGrpSpPr>
        <p:grpSpPr>
          <a:xfrm rot="11065475">
            <a:off x="6650162" y="3308039"/>
            <a:ext cx="384797" cy="223087"/>
            <a:chOff x="1749946" y="2828591"/>
            <a:chExt cx="384797" cy="223087"/>
          </a:xfrm>
        </p:grpSpPr>
        <p:sp>
          <p:nvSpPr>
            <p:cNvPr id="174" name="Flowchart: Process 173"/>
            <p:cNvSpPr/>
            <p:nvPr/>
          </p:nvSpPr>
          <p:spPr>
            <a:xfrm>
              <a:off x="1749946" y="2845469"/>
              <a:ext cx="295275" cy="189332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Isosceles Triangle 174"/>
            <p:cNvSpPr/>
            <p:nvPr/>
          </p:nvSpPr>
          <p:spPr>
            <a:xfrm rot="16200000">
              <a:off x="1942397" y="2859332"/>
              <a:ext cx="223087" cy="16160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4" name="Group 493"/>
          <p:cNvGrpSpPr/>
          <p:nvPr/>
        </p:nvGrpSpPr>
        <p:grpSpPr>
          <a:xfrm>
            <a:off x="1249580" y="1382642"/>
            <a:ext cx="4999815" cy="4524721"/>
            <a:chOff x="2532154" y="1356360"/>
            <a:chExt cx="4999815" cy="4524721"/>
          </a:xfrm>
        </p:grpSpPr>
        <p:grpSp>
          <p:nvGrpSpPr>
            <p:cNvPr id="170" name="Group 169"/>
            <p:cNvGrpSpPr/>
            <p:nvPr/>
          </p:nvGrpSpPr>
          <p:grpSpPr>
            <a:xfrm rot="9789951">
              <a:off x="5686526" y="2752831"/>
              <a:ext cx="294321" cy="188189"/>
              <a:chOff x="1840425" y="2863488"/>
              <a:chExt cx="294321" cy="188189"/>
            </a:xfrm>
          </p:grpSpPr>
          <p:sp>
            <p:nvSpPr>
              <p:cNvPr id="171" name="Flowchart: Process 170"/>
              <p:cNvSpPr/>
              <p:nvPr/>
            </p:nvSpPr>
            <p:spPr>
              <a:xfrm>
                <a:off x="1840425" y="2875087"/>
                <a:ext cx="204796" cy="159714"/>
              </a:xfrm>
              <a:prstGeom prst="flowChartProces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2" name="Isosceles Triangle 171"/>
              <p:cNvSpPr/>
              <p:nvPr/>
            </p:nvSpPr>
            <p:spPr>
              <a:xfrm rot="16200000">
                <a:off x="1984608" y="2901540"/>
                <a:ext cx="188189" cy="11208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226" name="Straight Connector 225"/>
            <p:cNvCxnSpPr/>
            <p:nvPr/>
          </p:nvCxnSpPr>
          <p:spPr>
            <a:xfrm>
              <a:off x="3602831" y="4481580"/>
              <a:ext cx="2999932" cy="865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3721519" y="2083594"/>
              <a:ext cx="28470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3338137" y="4759961"/>
              <a:ext cx="3472283" cy="1236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3199274" y="4916018"/>
              <a:ext cx="3715876" cy="1294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3045083" y="5071106"/>
              <a:ext cx="3967925" cy="1314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2901132" y="5231525"/>
              <a:ext cx="4229049" cy="1617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713070" y="5418457"/>
              <a:ext cx="4578535" cy="2114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H="1">
              <a:off x="3045083" y="4370593"/>
              <a:ext cx="967942" cy="12872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H="1">
              <a:off x="3662363" y="4382952"/>
              <a:ext cx="714577" cy="1310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H="1">
              <a:off x="4264025" y="4389816"/>
              <a:ext cx="494739" cy="1347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>
              <a:off x="4811733" y="4402912"/>
              <a:ext cx="329505" cy="13565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H="1">
              <a:off x="5460114" y="4409477"/>
              <a:ext cx="66100" cy="13864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5912495" y="4435277"/>
              <a:ext cx="174775" cy="1394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6251328" y="4435277"/>
              <a:ext cx="499184" cy="14458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H="1">
              <a:off x="2713073" y="1383506"/>
              <a:ext cx="77752" cy="40349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flipH="1">
              <a:off x="2887448" y="1451051"/>
              <a:ext cx="55777" cy="37810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>
              <a:off x="3056093" y="1514331"/>
              <a:ext cx="32388" cy="35494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>
              <a:off x="3192594" y="1584125"/>
              <a:ext cx="38762" cy="33339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H="1">
              <a:off x="3338137" y="1645444"/>
              <a:ext cx="20058" cy="31145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H="1">
              <a:off x="3481515" y="1700213"/>
              <a:ext cx="583" cy="2910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H="1">
              <a:off x="3611766" y="1762125"/>
              <a:ext cx="7734" cy="2706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H="1">
              <a:off x="6605552" y="1758411"/>
              <a:ext cx="81743" cy="28013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flipH="1">
              <a:off x="6690084" y="1700213"/>
              <a:ext cx="92192" cy="29990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H="1">
              <a:off x="6812883" y="1645444"/>
              <a:ext cx="64424" cy="32344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flipH="1">
              <a:off x="6910614" y="1584125"/>
              <a:ext cx="78430" cy="3456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flipH="1">
              <a:off x="7018234" y="1524014"/>
              <a:ext cx="90206" cy="36785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>
              <a:off x="7132644" y="1451051"/>
              <a:ext cx="100952" cy="39422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flipH="1">
              <a:off x="7289410" y="1356360"/>
              <a:ext cx="101450" cy="4275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flipH="1">
              <a:off x="2532154" y="4085340"/>
              <a:ext cx="1186649" cy="8116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flipH="1">
              <a:off x="2548824" y="3761040"/>
              <a:ext cx="1177178" cy="5864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>
              <a:off x="2543686" y="3457521"/>
              <a:ext cx="1171052" cy="3948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H="1">
              <a:off x="2550982" y="3102063"/>
              <a:ext cx="1168857" cy="1516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 flipH="1" flipV="1">
              <a:off x="2575646" y="2720379"/>
              <a:ext cx="1144194" cy="527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H="1" flipV="1">
              <a:off x="2596822" y="2159261"/>
              <a:ext cx="1123017" cy="2457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 flipH="1" flipV="1">
              <a:off x="2605742" y="1687090"/>
              <a:ext cx="1108996" cy="3965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>
              <a:off x="6543258" y="4129044"/>
              <a:ext cx="941921" cy="11722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6543258" y="3795358"/>
              <a:ext cx="941921" cy="8336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6556101" y="3476972"/>
              <a:ext cx="946934" cy="5329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>
              <a:off x="6564564" y="3129468"/>
              <a:ext cx="950371" cy="2923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6568546" y="2772156"/>
              <a:ext cx="955369" cy="765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flipV="1">
              <a:off x="6568546" y="2323881"/>
              <a:ext cx="963423" cy="811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 flipV="1">
              <a:off x="6583370" y="1833478"/>
              <a:ext cx="948599" cy="2501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632386" y="1752937"/>
              <a:ext cx="3054909" cy="83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3481515" y="1693285"/>
              <a:ext cx="3303259" cy="39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>
              <a:off x="3372790" y="1640010"/>
              <a:ext cx="3503549" cy="86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3231356" y="1584125"/>
              <a:ext cx="3757688" cy="19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>
              <a:off x="3088481" y="1514331"/>
              <a:ext cx="401995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2943225" y="1451051"/>
              <a:ext cx="42920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 flipV="1">
              <a:off x="2790825" y="1359803"/>
              <a:ext cx="4600035" cy="237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>
              <a:off x="4007695" y="1805787"/>
              <a:ext cx="726" cy="25647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>
              <a:off x="4373930" y="1805787"/>
              <a:ext cx="3511" cy="25799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/>
          </p:nvCxnSpPr>
          <p:spPr>
            <a:xfrm>
              <a:off x="4742950" y="1814274"/>
              <a:ext cx="3825" cy="25799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/>
          </p:nvCxnSpPr>
          <p:spPr>
            <a:xfrm flipH="1">
              <a:off x="5135958" y="1806771"/>
              <a:ext cx="7682" cy="25935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>
              <a:off x="5524271" y="1806771"/>
              <a:ext cx="5673" cy="26096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/>
          </p:nvCxnSpPr>
          <p:spPr>
            <a:xfrm flipH="1">
              <a:off x="5905806" y="1806771"/>
              <a:ext cx="12328" cy="26160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 flipH="1">
              <a:off x="6247793" y="1806771"/>
              <a:ext cx="17693" cy="26235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3717638" y="4088488"/>
              <a:ext cx="2825620" cy="405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3719616" y="3761571"/>
              <a:ext cx="2823642" cy="337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3722584" y="3457581"/>
              <a:ext cx="2820674" cy="179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>
              <a:off x="3714738" y="3099550"/>
              <a:ext cx="2841363" cy="30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3720079" y="2772156"/>
              <a:ext cx="28484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 flipV="1">
              <a:off x="3717617" y="2405013"/>
              <a:ext cx="2850929" cy="1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3481515" y="4610252"/>
              <a:ext cx="3205780" cy="890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8" name="Straight Connector 507"/>
          <p:cNvCxnSpPr/>
          <p:nvPr/>
        </p:nvCxnSpPr>
        <p:spPr>
          <a:xfrm>
            <a:off x="2006040" y="1318919"/>
            <a:ext cx="722343" cy="514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" name="Straight Connector 512"/>
          <p:cNvCxnSpPr/>
          <p:nvPr/>
        </p:nvCxnSpPr>
        <p:spPr>
          <a:xfrm>
            <a:off x="2681336" y="1306573"/>
            <a:ext cx="412627" cy="524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5" name="Straight Connector 514"/>
          <p:cNvCxnSpPr/>
          <p:nvPr/>
        </p:nvCxnSpPr>
        <p:spPr>
          <a:xfrm>
            <a:off x="3215435" y="1318919"/>
            <a:ext cx="247445" cy="517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7" name="Straight Connector 516"/>
          <p:cNvCxnSpPr/>
          <p:nvPr/>
        </p:nvCxnSpPr>
        <p:spPr>
          <a:xfrm>
            <a:off x="3820617" y="1319266"/>
            <a:ext cx="42045" cy="514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/>
          <p:nvPr/>
        </p:nvCxnSpPr>
        <p:spPr>
          <a:xfrm flipH="1">
            <a:off x="4247245" y="1317003"/>
            <a:ext cx="92110" cy="51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/>
          <p:nvPr/>
        </p:nvCxnSpPr>
        <p:spPr>
          <a:xfrm flipH="1">
            <a:off x="4637795" y="1302633"/>
            <a:ext cx="245819" cy="527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/>
          <p:cNvCxnSpPr/>
          <p:nvPr/>
        </p:nvCxnSpPr>
        <p:spPr>
          <a:xfrm flipH="1">
            <a:off x="4984019" y="1308539"/>
            <a:ext cx="459464" cy="5256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10475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7821528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8027862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8229463" y="178394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8426755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8645847" y="178032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8849058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9057352" y="176155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9262182" y="17554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9453609" y="1761847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9658242" y="17530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9866536" y="17517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10092527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10303580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10509914" y="177360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10711515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10922568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5400000">
            <a:off x="7634240" y="1756561"/>
            <a:ext cx="3312903" cy="3360432"/>
            <a:chOff x="7762875" y="1904160"/>
            <a:chExt cx="3312903" cy="3360432"/>
          </a:xfrm>
        </p:grpSpPr>
        <p:cxnSp>
          <p:nvCxnSpPr>
            <p:cNvPr id="274" name="Straight Connector 273"/>
            <p:cNvCxnSpPr/>
            <p:nvPr/>
          </p:nvCxnSpPr>
          <p:spPr>
            <a:xfrm>
              <a:off x="7762875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7973928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8180262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8381863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8579155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798247" y="193272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9001458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9209752" y="191395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9414582" y="19078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9606009" y="1914247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9810642" y="19054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10018936" y="19041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10244927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10455980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10662314" y="192600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10860559" y="1935113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11075581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8430879" y="2601606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Rectangle 293"/>
          <p:cNvSpPr/>
          <p:nvPr/>
        </p:nvSpPr>
        <p:spPr>
          <a:xfrm>
            <a:off x="8432190" y="2817625"/>
            <a:ext cx="208417" cy="19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Rectangle 294"/>
          <p:cNvSpPr/>
          <p:nvPr/>
        </p:nvSpPr>
        <p:spPr>
          <a:xfrm>
            <a:off x="8434001" y="3022464"/>
            <a:ext cx="205741" cy="202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6" name="Rectangle 295"/>
          <p:cNvSpPr/>
          <p:nvPr/>
        </p:nvSpPr>
        <p:spPr>
          <a:xfrm>
            <a:off x="8432751" y="3232005"/>
            <a:ext cx="208968" cy="1960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Rectangle 302"/>
          <p:cNvSpPr/>
          <p:nvPr/>
        </p:nvSpPr>
        <p:spPr>
          <a:xfrm>
            <a:off x="9457233" y="2601853"/>
            <a:ext cx="198447" cy="21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Rectangle 303"/>
          <p:cNvSpPr/>
          <p:nvPr/>
        </p:nvSpPr>
        <p:spPr>
          <a:xfrm>
            <a:off x="9460790" y="2816165"/>
            <a:ext cx="193324" cy="19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Rectangle 304"/>
          <p:cNvSpPr/>
          <p:nvPr/>
        </p:nvSpPr>
        <p:spPr>
          <a:xfrm>
            <a:off x="9462369" y="3012748"/>
            <a:ext cx="191745" cy="216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Rectangle 305"/>
          <p:cNvSpPr/>
          <p:nvPr/>
        </p:nvSpPr>
        <p:spPr>
          <a:xfrm>
            <a:off x="9463783" y="3227166"/>
            <a:ext cx="192186" cy="2046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Rectangle 306"/>
          <p:cNvSpPr/>
          <p:nvPr/>
        </p:nvSpPr>
        <p:spPr>
          <a:xfrm>
            <a:off x="9452145" y="3432280"/>
            <a:ext cx="202840" cy="190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oup 23"/>
          <p:cNvGrpSpPr/>
          <p:nvPr/>
        </p:nvGrpSpPr>
        <p:grpSpPr>
          <a:xfrm rot="16200000">
            <a:off x="8957898" y="3122761"/>
            <a:ext cx="190725" cy="811067"/>
            <a:chOff x="9627640" y="2758549"/>
            <a:chExt cx="190725" cy="811067"/>
          </a:xfrm>
        </p:grpSpPr>
        <p:sp>
          <p:nvSpPr>
            <p:cNvPr id="308" name="Rectangle 307"/>
            <p:cNvSpPr/>
            <p:nvPr/>
          </p:nvSpPr>
          <p:spPr>
            <a:xfrm>
              <a:off x="9627640" y="2758549"/>
              <a:ext cx="189410" cy="203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9627760" y="2969216"/>
              <a:ext cx="190605" cy="192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9629560" y="3167981"/>
              <a:ext cx="188261" cy="208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9630477" y="3374895"/>
              <a:ext cx="185732" cy="194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0" name="Rectangle 319"/>
          <p:cNvSpPr/>
          <p:nvPr/>
        </p:nvSpPr>
        <p:spPr>
          <a:xfrm rot="16200000">
            <a:off x="8639169" y="2607950"/>
            <a:ext cx="210112" cy="201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Rectangle 320"/>
          <p:cNvSpPr/>
          <p:nvPr/>
        </p:nvSpPr>
        <p:spPr>
          <a:xfrm rot="16200000">
            <a:off x="8850678" y="2604346"/>
            <a:ext cx="209853" cy="2087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Rectangle 321"/>
          <p:cNvSpPr/>
          <p:nvPr/>
        </p:nvSpPr>
        <p:spPr>
          <a:xfrm rot="16200000">
            <a:off x="9058606" y="2605956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Rectangle 322"/>
          <p:cNvSpPr/>
          <p:nvPr/>
        </p:nvSpPr>
        <p:spPr>
          <a:xfrm>
            <a:off x="9265099" y="2603794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Rectangle 323"/>
          <p:cNvSpPr/>
          <p:nvPr/>
        </p:nvSpPr>
        <p:spPr>
          <a:xfrm>
            <a:off x="8430555" y="3433172"/>
            <a:ext cx="209908" cy="193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tangle 24"/>
          <p:cNvSpPr/>
          <p:nvPr/>
        </p:nvSpPr>
        <p:spPr>
          <a:xfrm>
            <a:off x="8851320" y="3019881"/>
            <a:ext cx="207418" cy="2059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Isosceles Triangle 25"/>
          <p:cNvSpPr/>
          <p:nvPr/>
        </p:nvSpPr>
        <p:spPr>
          <a:xfrm rot="14556154">
            <a:off x="7134225" y="3700463"/>
            <a:ext cx="328613" cy="1276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Isosceles Triangle 324"/>
          <p:cNvSpPr/>
          <p:nvPr/>
        </p:nvSpPr>
        <p:spPr>
          <a:xfrm rot="6913588">
            <a:off x="11213079" y="3764278"/>
            <a:ext cx="328613" cy="1276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Isosceles Triangle 325"/>
          <p:cNvSpPr/>
          <p:nvPr/>
        </p:nvSpPr>
        <p:spPr>
          <a:xfrm rot="359590">
            <a:off x="9138778" y="1288844"/>
            <a:ext cx="328613" cy="1276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Straight Connector 29"/>
          <p:cNvCxnSpPr>
            <a:stCxn id="26" idx="0"/>
          </p:cNvCxnSpPr>
          <p:nvPr/>
        </p:nvCxnSpPr>
        <p:spPr>
          <a:xfrm flipV="1">
            <a:off x="7241874" y="3119018"/>
            <a:ext cx="1721308" cy="674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endCxn id="325" idx="3"/>
          </p:cNvCxnSpPr>
          <p:nvPr/>
        </p:nvCxnSpPr>
        <p:spPr>
          <a:xfrm>
            <a:off x="8959552" y="3119018"/>
            <a:ext cx="2360105" cy="681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endCxn id="326" idx="3"/>
          </p:cNvCxnSpPr>
          <p:nvPr/>
        </p:nvCxnSpPr>
        <p:spPr>
          <a:xfrm flipV="1">
            <a:off x="8959806" y="1416124"/>
            <a:ext cx="336616" cy="1704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473018" y="5213261"/>
            <a:ext cx="1774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dirty="0">
                <a:solidFill>
                  <a:srgbClr val="FF0000"/>
                </a:solidFill>
              </a:rPr>
              <a:t>T</a:t>
            </a:r>
            <a:r>
              <a:rPr lang="de-DE" dirty="0" err="1">
                <a:solidFill>
                  <a:srgbClr val="FF0000"/>
                </a:solidFill>
              </a:rPr>
              <a:t>op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view</a:t>
            </a:r>
            <a:r>
              <a:rPr lang="LID4096" dirty="0">
                <a:solidFill>
                  <a:srgbClr val="FF0000"/>
                </a:solidFill>
              </a:rPr>
              <a:t> of BBox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53" name="Cube 52"/>
          <p:cNvSpPr/>
          <p:nvPr/>
        </p:nvSpPr>
        <p:spPr>
          <a:xfrm>
            <a:off x="3355071" y="3330872"/>
            <a:ext cx="389978" cy="382126"/>
          </a:xfrm>
          <a:prstGeom prst="cube">
            <a:avLst>
              <a:gd name="adj" fmla="val 152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Cube 53"/>
          <p:cNvSpPr/>
          <p:nvPr/>
        </p:nvSpPr>
        <p:spPr>
          <a:xfrm>
            <a:off x="2498417" y="3147979"/>
            <a:ext cx="404211" cy="406184"/>
          </a:xfrm>
          <a:prstGeom prst="cube">
            <a:avLst>
              <a:gd name="adj" fmla="val 1923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Cube 329"/>
          <p:cNvSpPr/>
          <p:nvPr/>
        </p:nvSpPr>
        <p:spPr>
          <a:xfrm>
            <a:off x="3873962" y="3068198"/>
            <a:ext cx="303991" cy="304847"/>
          </a:xfrm>
          <a:prstGeom prst="cube">
            <a:avLst>
              <a:gd name="adj" fmla="val 124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Cube 330"/>
          <p:cNvSpPr/>
          <p:nvPr/>
        </p:nvSpPr>
        <p:spPr>
          <a:xfrm>
            <a:off x="4409925" y="3364675"/>
            <a:ext cx="407474" cy="410753"/>
          </a:xfrm>
          <a:prstGeom prst="cube">
            <a:avLst>
              <a:gd name="adj" fmla="val 1528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748242" y="3273492"/>
            <a:ext cx="231991" cy="19394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172" idx="3"/>
          </p:cNvCxnSpPr>
          <p:nvPr/>
        </p:nvCxnSpPr>
        <p:spPr>
          <a:xfrm flipV="1">
            <a:off x="4183487" y="2915826"/>
            <a:ext cx="226772" cy="22776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>
            <a:endCxn id="175" idx="3"/>
          </p:cNvCxnSpPr>
          <p:nvPr/>
        </p:nvCxnSpPr>
        <p:spPr>
          <a:xfrm flipV="1">
            <a:off x="4825326" y="3404740"/>
            <a:ext cx="1825410" cy="674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2624210" y="3373085"/>
            <a:ext cx="743645" cy="12535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本框 175">
            <a:extLst>
              <a:ext uri="{FF2B5EF4-FFF2-40B4-BE49-F238E27FC236}">
                <a16:creationId xmlns:a16="http://schemas.microsoft.com/office/drawing/2014/main" id="{30D189D3-83D2-479C-A9A6-75E93EF6040A}"/>
              </a:ext>
            </a:extLst>
          </p:cNvPr>
          <p:cNvSpPr txBox="1"/>
          <p:nvPr/>
        </p:nvSpPr>
        <p:spPr>
          <a:xfrm>
            <a:off x="6955761" y="5655501"/>
            <a:ext cx="52506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altLang="zh-CN" dirty="0"/>
              <a:t>The </a:t>
            </a:r>
            <a:r>
              <a:rPr lang="de-DE" altLang="zh-CN" dirty="0" err="1"/>
              <a:t>silhouette</a:t>
            </a:r>
            <a:r>
              <a:rPr lang="LID4096" altLang="zh-CN" dirty="0"/>
              <a:t>-voxels(blue and grey) of the obeject </a:t>
            </a:r>
            <a:r>
              <a:rPr lang="de-DE" altLang="zh-CN" dirty="0" err="1"/>
              <a:t>are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LID4096" altLang="zh-CN" dirty="0"/>
              <a:t>voxel</a:t>
            </a:r>
            <a:r>
              <a:rPr lang="de-DE" altLang="zh-CN" dirty="0"/>
              <a:t>s </a:t>
            </a:r>
            <a:r>
              <a:rPr lang="de-DE" altLang="zh-CN" dirty="0" err="1"/>
              <a:t>where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point</a:t>
            </a:r>
            <a:r>
              <a:rPr lang="de-DE" altLang="zh-CN" dirty="0"/>
              <a:t> </a:t>
            </a:r>
            <a:r>
              <a:rPr lang="de-DE" altLang="zh-CN" dirty="0" err="1"/>
              <a:t>cloud</a:t>
            </a:r>
            <a:r>
              <a:rPr lang="de-DE" altLang="zh-CN" dirty="0"/>
              <a:t>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located</a:t>
            </a:r>
            <a:r>
              <a:rPr lang="de-DE" altLang="zh-CN" dirty="0"/>
              <a:t>.</a:t>
            </a:r>
            <a:endParaRPr lang="LID4096" altLang="zh-CN" dirty="0"/>
          </a:p>
          <a:p>
            <a:r>
              <a:rPr lang="LID4096" altLang="zh-CN" dirty="0"/>
              <a:t> </a:t>
            </a:r>
            <a:endParaRPr lang="zh-CN" altLang="en-US" dirty="0"/>
          </a:p>
        </p:txBody>
      </p:sp>
      <p:sp>
        <p:nvSpPr>
          <p:cNvPr id="6" name="Rectangle 41">
            <a:extLst>
              <a:ext uri="{FF2B5EF4-FFF2-40B4-BE49-F238E27FC236}">
                <a16:creationId xmlns:a16="http://schemas.microsoft.com/office/drawing/2014/main" id="{D99F4523-C828-4876-9ED0-AB720B6BD542}"/>
              </a:ext>
            </a:extLst>
          </p:cNvPr>
          <p:cNvSpPr/>
          <p:nvPr/>
        </p:nvSpPr>
        <p:spPr>
          <a:xfrm>
            <a:off x="2308740" y="5986183"/>
            <a:ext cx="2516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dirty="0">
                <a:solidFill>
                  <a:srgbClr val="FF0000"/>
                </a:solidFill>
              </a:rPr>
              <a:t>Perspective </a:t>
            </a:r>
            <a:r>
              <a:rPr lang="de-DE" dirty="0" err="1">
                <a:solidFill>
                  <a:srgbClr val="FF0000"/>
                </a:solidFill>
              </a:rPr>
              <a:t>view</a:t>
            </a:r>
            <a:r>
              <a:rPr lang="LID4096" dirty="0">
                <a:solidFill>
                  <a:srgbClr val="FF0000"/>
                </a:solidFill>
              </a:rPr>
              <a:t> of BBox</a:t>
            </a:r>
            <a:endParaRPr lang="de-D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Voxelization:</a:t>
            </a:r>
            <a:br>
              <a:rPr lang="de-DE" dirty="0"/>
            </a:b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26</a:t>
            </a:fld>
            <a:r>
              <a:rPr lang="de-DE"/>
              <a:t> –</a:t>
            </a:r>
            <a:endParaRPr lang="de-DE" dirty="0"/>
          </a:p>
        </p:txBody>
      </p:sp>
      <p:grpSp>
        <p:nvGrpSpPr>
          <p:cNvPr id="77" name="Group 76"/>
          <p:cNvGrpSpPr/>
          <p:nvPr/>
        </p:nvGrpSpPr>
        <p:grpSpPr>
          <a:xfrm rot="246455">
            <a:off x="1186981" y="1159635"/>
            <a:ext cx="5109339" cy="4778612"/>
            <a:chOff x="2659317" y="1348897"/>
            <a:chExt cx="5109339" cy="4778612"/>
          </a:xfrm>
        </p:grpSpPr>
        <p:grpSp>
          <p:nvGrpSpPr>
            <p:cNvPr id="44" name="Group 43"/>
            <p:cNvGrpSpPr/>
            <p:nvPr/>
          </p:nvGrpSpPr>
          <p:grpSpPr>
            <a:xfrm rot="21426461">
              <a:off x="2750760" y="1445368"/>
              <a:ext cx="4983548" cy="4682141"/>
              <a:chOff x="3578539" y="2027831"/>
              <a:chExt cx="3067251" cy="351877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3580316" y="2113084"/>
                <a:ext cx="0" cy="326194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21527084" flipH="1">
                <a:off x="6599120" y="2027831"/>
                <a:ext cx="46670" cy="348455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21527084" flipH="1">
                <a:off x="3578539" y="2060053"/>
                <a:ext cx="3043947" cy="1361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21527084" flipH="1" flipV="1">
                <a:off x="3580489" y="5335548"/>
                <a:ext cx="3047313" cy="21105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/>
            <p:cNvCxnSpPr/>
            <p:nvPr/>
          </p:nvCxnSpPr>
          <p:spPr>
            <a:xfrm rot="21353545">
              <a:off x="2659317" y="1646542"/>
              <a:ext cx="1114576" cy="5157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21353545" flipH="1">
              <a:off x="6625974" y="1348897"/>
              <a:ext cx="968340" cy="5337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21353545">
              <a:off x="3787259" y="2019162"/>
              <a:ext cx="2862755" cy="1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21353545" flipH="1">
              <a:off x="3881813" y="2118400"/>
              <a:ext cx="1354" cy="25501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861290" y="4671336"/>
              <a:ext cx="1113648" cy="13507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3974938" y="4555799"/>
              <a:ext cx="2806926" cy="1155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21353545" flipH="1">
              <a:off x="6687173" y="1915278"/>
              <a:ext cx="53860" cy="2641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21353545">
              <a:off x="6833950" y="4520379"/>
              <a:ext cx="934706" cy="14626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9" name="Straight Connector 158"/>
          <p:cNvCxnSpPr>
            <a:cxnSpLocks/>
            <a:stCxn id="164" idx="3"/>
          </p:cNvCxnSpPr>
          <p:nvPr/>
        </p:nvCxnSpPr>
        <p:spPr>
          <a:xfrm>
            <a:off x="685521" y="2941417"/>
            <a:ext cx="1827907" cy="27244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>
            <a:off x="300724" y="2829874"/>
            <a:ext cx="384797" cy="223087"/>
            <a:chOff x="1749946" y="2828591"/>
            <a:chExt cx="384797" cy="223087"/>
          </a:xfrm>
        </p:grpSpPr>
        <p:sp>
          <p:nvSpPr>
            <p:cNvPr id="161" name="Flowchart: Process 160"/>
            <p:cNvSpPr/>
            <p:nvPr/>
          </p:nvSpPr>
          <p:spPr>
            <a:xfrm>
              <a:off x="1749946" y="2845469"/>
              <a:ext cx="295275" cy="189332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Isosceles Triangle 163"/>
            <p:cNvSpPr/>
            <p:nvPr/>
          </p:nvSpPr>
          <p:spPr>
            <a:xfrm rot="16200000">
              <a:off x="1942397" y="2859332"/>
              <a:ext cx="223087" cy="16160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3" name="Group 172"/>
          <p:cNvGrpSpPr/>
          <p:nvPr/>
        </p:nvGrpSpPr>
        <p:grpSpPr>
          <a:xfrm rot="11065475">
            <a:off x="6650162" y="3308039"/>
            <a:ext cx="384797" cy="223087"/>
            <a:chOff x="1749946" y="2828591"/>
            <a:chExt cx="384797" cy="223087"/>
          </a:xfrm>
        </p:grpSpPr>
        <p:sp>
          <p:nvSpPr>
            <p:cNvPr id="174" name="Flowchart: Process 173"/>
            <p:cNvSpPr/>
            <p:nvPr/>
          </p:nvSpPr>
          <p:spPr>
            <a:xfrm>
              <a:off x="1749946" y="2845469"/>
              <a:ext cx="295275" cy="189332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Isosceles Triangle 174"/>
            <p:cNvSpPr/>
            <p:nvPr/>
          </p:nvSpPr>
          <p:spPr>
            <a:xfrm rot="16200000">
              <a:off x="1942397" y="2859332"/>
              <a:ext cx="223087" cy="16160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4" name="Group 493"/>
          <p:cNvGrpSpPr/>
          <p:nvPr/>
        </p:nvGrpSpPr>
        <p:grpSpPr>
          <a:xfrm>
            <a:off x="1249580" y="1382642"/>
            <a:ext cx="4999815" cy="4524721"/>
            <a:chOff x="2532154" y="1356360"/>
            <a:chExt cx="4999815" cy="4524721"/>
          </a:xfrm>
        </p:grpSpPr>
        <p:grpSp>
          <p:nvGrpSpPr>
            <p:cNvPr id="170" name="Group 169"/>
            <p:cNvGrpSpPr/>
            <p:nvPr/>
          </p:nvGrpSpPr>
          <p:grpSpPr>
            <a:xfrm rot="9789951">
              <a:off x="5686526" y="2752831"/>
              <a:ext cx="294321" cy="188189"/>
              <a:chOff x="1840425" y="2863488"/>
              <a:chExt cx="294321" cy="188189"/>
            </a:xfrm>
          </p:grpSpPr>
          <p:sp>
            <p:nvSpPr>
              <p:cNvPr id="171" name="Flowchart: Process 170"/>
              <p:cNvSpPr/>
              <p:nvPr/>
            </p:nvSpPr>
            <p:spPr>
              <a:xfrm>
                <a:off x="1840425" y="2875087"/>
                <a:ext cx="204796" cy="159714"/>
              </a:xfrm>
              <a:prstGeom prst="flowChartProces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2" name="Isosceles Triangle 171"/>
              <p:cNvSpPr/>
              <p:nvPr/>
            </p:nvSpPr>
            <p:spPr>
              <a:xfrm rot="16200000">
                <a:off x="1984608" y="2901540"/>
                <a:ext cx="188189" cy="11208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226" name="Straight Connector 225"/>
            <p:cNvCxnSpPr/>
            <p:nvPr/>
          </p:nvCxnSpPr>
          <p:spPr>
            <a:xfrm>
              <a:off x="3602831" y="4481580"/>
              <a:ext cx="2999932" cy="865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3721519" y="2083594"/>
              <a:ext cx="28470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3338137" y="4759961"/>
              <a:ext cx="3472283" cy="1236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3199274" y="4916018"/>
              <a:ext cx="3715876" cy="1294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3045083" y="5071106"/>
              <a:ext cx="3967925" cy="1314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2901132" y="5231525"/>
              <a:ext cx="4229049" cy="1617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713070" y="5418457"/>
              <a:ext cx="4578535" cy="2114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H="1">
              <a:off x="3045083" y="4370593"/>
              <a:ext cx="967942" cy="12872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H="1">
              <a:off x="3662363" y="4382952"/>
              <a:ext cx="714577" cy="1310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H="1">
              <a:off x="4264025" y="4389816"/>
              <a:ext cx="494739" cy="1347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>
              <a:off x="4811733" y="4402912"/>
              <a:ext cx="329505" cy="13565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H="1">
              <a:off x="5460114" y="4409477"/>
              <a:ext cx="66100" cy="13864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5912495" y="4435277"/>
              <a:ext cx="174775" cy="1394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6251328" y="4435277"/>
              <a:ext cx="499184" cy="14458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H="1">
              <a:off x="2713073" y="1383506"/>
              <a:ext cx="77752" cy="40349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flipH="1">
              <a:off x="2887448" y="1451051"/>
              <a:ext cx="55777" cy="37810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>
              <a:off x="3056093" y="1514331"/>
              <a:ext cx="32388" cy="35494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>
              <a:off x="3192594" y="1584125"/>
              <a:ext cx="38762" cy="33339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H="1">
              <a:off x="3338137" y="1645444"/>
              <a:ext cx="20058" cy="31145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H="1">
              <a:off x="3481515" y="1700213"/>
              <a:ext cx="583" cy="2910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H="1">
              <a:off x="3611766" y="1762125"/>
              <a:ext cx="7734" cy="2706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H="1">
              <a:off x="6605552" y="1758411"/>
              <a:ext cx="81743" cy="28013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flipH="1">
              <a:off x="6690084" y="1700213"/>
              <a:ext cx="92192" cy="29990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H="1">
              <a:off x="6812883" y="1645444"/>
              <a:ext cx="64424" cy="32344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flipH="1">
              <a:off x="6910614" y="1584125"/>
              <a:ext cx="78430" cy="3456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flipH="1">
              <a:off x="7018234" y="1524014"/>
              <a:ext cx="90206" cy="36785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>
              <a:off x="7132644" y="1451051"/>
              <a:ext cx="100952" cy="39422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flipH="1">
              <a:off x="7289410" y="1356360"/>
              <a:ext cx="101450" cy="4275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flipH="1">
              <a:off x="2532154" y="4085340"/>
              <a:ext cx="1186649" cy="8116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flipH="1">
              <a:off x="2548824" y="3761040"/>
              <a:ext cx="1177178" cy="5864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>
              <a:off x="2543686" y="3457521"/>
              <a:ext cx="1171052" cy="3948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H="1">
              <a:off x="2550982" y="3102063"/>
              <a:ext cx="1168857" cy="1516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 flipH="1" flipV="1">
              <a:off x="2575646" y="2720379"/>
              <a:ext cx="1144194" cy="527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H="1" flipV="1">
              <a:off x="2596822" y="2159261"/>
              <a:ext cx="1123017" cy="2457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 flipH="1" flipV="1">
              <a:off x="2605742" y="1687090"/>
              <a:ext cx="1108996" cy="3965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>
              <a:off x="6543258" y="4129044"/>
              <a:ext cx="941921" cy="11722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6543258" y="3795358"/>
              <a:ext cx="941921" cy="8336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6556101" y="3476972"/>
              <a:ext cx="946934" cy="5329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>
              <a:off x="6564564" y="3129468"/>
              <a:ext cx="950371" cy="2923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6568546" y="2772156"/>
              <a:ext cx="955369" cy="765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flipV="1">
              <a:off x="6568546" y="2323881"/>
              <a:ext cx="963423" cy="811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 flipV="1">
              <a:off x="6583370" y="1833478"/>
              <a:ext cx="948599" cy="2501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632386" y="1752937"/>
              <a:ext cx="3054909" cy="83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3481515" y="1693285"/>
              <a:ext cx="3303259" cy="39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>
              <a:off x="3372790" y="1640010"/>
              <a:ext cx="3503549" cy="86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3231356" y="1584125"/>
              <a:ext cx="3757688" cy="19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>
              <a:off x="3088481" y="1514331"/>
              <a:ext cx="401995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2943225" y="1451051"/>
              <a:ext cx="42920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 flipV="1">
              <a:off x="2790825" y="1359803"/>
              <a:ext cx="4600035" cy="237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>
              <a:off x="4007695" y="1805787"/>
              <a:ext cx="726" cy="25647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>
              <a:off x="4373930" y="1805787"/>
              <a:ext cx="3511" cy="25799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/>
          </p:nvCxnSpPr>
          <p:spPr>
            <a:xfrm>
              <a:off x="4742950" y="1814274"/>
              <a:ext cx="3825" cy="25799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/>
          </p:nvCxnSpPr>
          <p:spPr>
            <a:xfrm flipH="1">
              <a:off x="5135958" y="1806771"/>
              <a:ext cx="7682" cy="25935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>
              <a:off x="5524271" y="1806771"/>
              <a:ext cx="5673" cy="26096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/>
          </p:nvCxnSpPr>
          <p:spPr>
            <a:xfrm flipH="1">
              <a:off x="5905806" y="1806771"/>
              <a:ext cx="12328" cy="26160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 flipH="1">
              <a:off x="6247793" y="1806771"/>
              <a:ext cx="17693" cy="26235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3717638" y="4088488"/>
              <a:ext cx="2825620" cy="405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3719616" y="3761571"/>
              <a:ext cx="2823642" cy="337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3722584" y="3457581"/>
              <a:ext cx="2820674" cy="179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>
              <a:off x="3714738" y="3099550"/>
              <a:ext cx="2841363" cy="30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3720079" y="2772156"/>
              <a:ext cx="28484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 flipV="1">
              <a:off x="3717617" y="2405013"/>
              <a:ext cx="2850929" cy="1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3481515" y="4610252"/>
              <a:ext cx="3205780" cy="890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8" name="Straight Connector 507"/>
          <p:cNvCxnSpPr/>
          <p:nvPr/>
        </p:nvCxnSpPr>
        <p:spPr>
          <a:xfrm>
            <a:off x="2006040" y="1318919"/>
            <a:ext cx="722343" cy="514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" name="Straight Connector 512"/>
          <p:cNvCxnSpPr/>
          <p:nvPr/>
        </p:nvCxnSpPr>
        <p:spPr>
          <a:xfrm>
            <a:off x="2681336" y="1306573"/>
            <a:ext cx="412627" cy="524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5" name="Straight Connector 514"/>
          <p:cNvCxnSpPr/>
          <p:nvPr/>
        </p:nvCxnSpPr>
        <p:spPr>
          <a:xfrm>
            <a:off x="3215435" y="1318919"/>
            <a:ext cx="247445" cy="517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7" name="Straight Connector 516"/>
          <p:cNvCxnSpPr/>
          <p:nvPr/>
        </p:nvCxnSpPr>
        <p:spPr>
          <a:xfrm>
            <a:off x="3820617" y="1319266"/>
            <a:ext cx="42045" cy="514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/>
          <p:nvPr/>
        </p:nvCxnSpPr>
        <p:spPr>
          <a:xfrm flipH="1">
            <a:off x="4247245" y="1317003"/>
            <a:ext cx="92110" cy="51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/>
          <p:nvPr/>
        </p:nvCxnSpPr>
        <p:spPr>
          <a:xfrm flipH="1">
            <a:off x="4637795" y="1302633"/>
            <a:ext cx="245819" cy="527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/>
          <p:cNvCxnSpPr/>
          <p:nvPr/>
        </p:nvCxnSpPr>
        <p:spPr>
          <a:xfrm flipH="1">
            <a:off x="4984019" y="1308539"/>
            <a:ext cx="459464" cy="5256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10475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7821528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8027862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8229463" y="178394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8426755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8645847" y="178032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8849058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9057352" y="176155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9262182" y="17554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9453609" y="1761847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9658242" y="17530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9866536" y="17517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10092527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10303580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10509914" y="177360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10711515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10922568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5400000">
            <a:off x="7634240" y="1756561"/>
            <a:ext cx="3312903" cy="3360432"/>
            <a:chOff x="7762875" y="1904160"/>
            <a:chExt cx="3312903" cy="3360432"/>
          </a:xfrm>
        </p:grpSpPr>
        <p:cxnSp>
          <p:nvCxnSpPr>
            <p:cNvPr id="274" name="Straight Connector 273"/>
            <p:cNvCxnSpPr/>
            <p:nvPr/>
          </p:nvCxnSpPr>
          <p:spPr>
            <a:xfrm>
              <a:off x="7762875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7973928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8180262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8381863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8579155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798247" y="193272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9001458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9209752" y="191395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9414582" y="19078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9606009" y="1914247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9810642" y="19054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10018936" y="19041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10244927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10455980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10662314" y="192600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10860559" y="1935113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11075581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8430879" y="2601606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4" name="Rectangle 293"/>
          <p:cNvSpPr/>
          <p:nvPr/>
        </p:nvSpPr>
        <p:spPr>
          <a:xfrm>
            <a:off x="8432190" y="2817625"/>
            <a:ext cx="208417" cy="197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5" name="Rectangle 294"/>
          <p:cNvSpPr/>
          <p:nvPr/>
        </p:nvSpPr>
        <p:spPr>
          <a:xfrm>
            <a:off x="8434001" y="3022464"/>
            <a:ext cx="205741" cy="202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6" name="Rectangle 295"/>
          <p:cNvSpPr/>
          <p:nvPr/>
        </p:nvSpPr>
        <p:spPr>
          <a:xfrm>
            <a:off x="8432751" y="3232005"/>
            <a:ext cx="208968" cy="1960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Rectangle 303"/>
          <p:cNvSpPr/>
          <p:nvPr/>
        </p:nvSpPr>
        <p:spPr>
          <a:xfrm>
            <a:off x="9460790" y="2816165"/>
            <a:ext cx="194196" cy="194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Rectangle 304"/>
          <p:cNvSpPr/>
          <p:nvPr/>
        </p:nvSpPr>
        <p:spPr>
          <a:xfrm>
            <a:off x="9456999" y="3017663"/>
            <a:ext cx="196991" cy="208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6" name="Rectangle 305"/>
          <p:cNvSpPr/>
          <p:nvPr/>
        </p:nvSpPr>
        <p:spPr>
          <a:xfrm>
            <a:off x="8433545" y="3427633"/>
            <a:ext cx="207062" cy="1949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Rectangle 306"/>
          <p:cNvSpPr/>
          <p:nvPr/>
        </p:nvSpPr>
        <p:spPr>
          <a:xfrm>
            <a:off x="9452145" y="3432280"/>
            <a:ext cx="202840" cy="190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oup 23"/>
          <p:cNvGrpSpPr/>
          <p:nvPr/>
        </p:nvGrpSpPr>
        <p:grpSpPr>
          <a:xfrm rot="16200000">
            <a:off x="8960452" y="3125867"/>
            <a:ext cx="191025" cy="805660"/>
            <a:chOff x="9627088" y="2763956"/>
            <a:chExt cx="191025" cy="805660"/>
          </a:xfrm>
        </p:grpSpPr>
        <p:sp>
          <p:nvSpPr>
            <p:cNvPr id="308" name="Rectangle 307"/>
            <p:cNvSpPr/>
            <p:nvPr/>
          </p:nvSpPr>
          <p:spPr>
            <a:xfrm>
              <a:off x="9628703" y="2763956"/>
              <a:ext cx="189410" cy="203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9627088" y="2965031"/>
              <a:ext cx="189572" cy="2034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9629560" y="3167981"/>
              <a:ext cx="188261" cy="208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9630477" y="3374895"/>
              <a:ext cx="185732" cy="1947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20" name="Rectangle 319"/>
          <p:cNvSpPr/>
          <p:nvPr/>
        </p:nvSpPr>
        <p:spPr>
          <a:xfrm rot="16200000">
            <a:off x="8641265" y="2605854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1" name="Rectangle 320"/>
          <p:cNvSpPr/>
          <p:nvPr/>
        </p:nvSpPr>
        <p:spPr>
          <a:xfrm rot="16200000">
            <a:off x="9453637" y="2602302"/>
            <a:ext cx="206792" cy="20535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Rectangle 321"/>
          <p:cNvSpPr/>
          <p:nvPr/>
        </p:nvSpPr>
        <p:spPr>
          <a:xfrm rot="16200000">
            <a:off x="9058606" y="2605956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Rectangle 322"/>
          <p:cNvSpPr/>
          <p:nvPr/>
        </p:nvSpPr>
        <p:spPr>
          <a:xfrm>
            <a:off x="9265099" y="2603794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Rectangle 323"/>
          <p:cNvSpPr/>
          <p:nvPr/>
        </p:nvSpPr>
        <p:spPr>
          <a:xfrm>
            <a:off x="9456984" y="3232748"/>
            <a:ext cx="198001" cy="199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tangle 24"/>
          <p:cNvSpPr/>
          <p:nvPr/>
        </p:nvSpPr>
        <p:spPr>
          <a:xfrm>
            <a:off x="9665820" y="3023262"/>
            <a:ext cx="198179" cy="197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Isosceles Triangle 25"/>
          <p:cNvSpPr/>
          <p:nvPr/>
        </p:nvSpPr>
        <p:spPr>
          <a:xfrm rot="14556154">
            <a:off x="7134225" y="3700463"/>
            <a:ext cx="328613" cy="1276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Isosceles Triangle 324"/>
          <p:cNvSpPr/>
          <p:nvPr/>
        </p:nvSpPr>
        <p:spPr>
          <a:xfrm rot="6913588">
            <a:off x="11213079" y="3764278"/>
            <a:ext cx="328613" cy="1276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Isosceles Triangle 325"/>
          <p:cNvSpPr/>
          <p:nvPr/>
        </p:nvSpPr>
        <p:spPr>
          <a:xfrm rot="359590">
            <a:off x="9138778" y="1288844"/>
            <a:ext cx="328613" cy="1276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0" name="Straight Connector 29"/>
          <p:cNvCxnSpPr>
            <a:cxnSpLocks/>
            <a:stCxn id="26" idx="0"/>
          </p:cNvCxnSpPr>
          <p:nvPr/>
        </p:nvCxnSpPr>
        <p:spPr>
          <a:xfrm flipV="1">
            <a:off x="7241874" y="3114439"/>
            <a:ext cx="2517962" cy="679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>
            <a:cxnSpLocks/>
            <a:endCxn id="325" idx="3"/>
          </p:cNvCxnSpPr>
          <p:nvPr/>
        </p:nvCxnSpPr>
        <p:spPr>
          <a:xfrm>
            <a:off x="9751990" y="3116874"/>
            <a:ext cx="1567667" cy="684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cxnSpLocks/>
            <a:endCxn id="326" idx="3"/>
          </p:cNvCxnSpPr>
          <p:nvPr/>
        </p:nvCxnSpPr>
        <p:spPr>
          <a:xfrm flipH="1" flipV="1">
            <a:off x="9296422" y="1416124"/>
            <a:ext cx="463414" cy="1709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2498417" y="3147979"/>
            <a:ext cx="404211" cy="406184"/>
          </a:xfrm>
          <a:prstGeom prst="cube">
            <a:avLst>
              <a:gd name="adj" fmla="val 1923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2" name="Straight Connector 331"/>
          <p:cNvCxnSpPr>
            <a:cxnSpLocks/>
            <a:endCxn id="172" idx="3"/>
          </p:cNvCxnSpPr>
          <p:nvPr/>
        </p:nvCxnSpPr>
        <p:spPr>
          <a:xfrm flipH="1" flipV="1">
            <a:off x="4410258" y="2915826"/>
            <a:ext cx="442175" cy="50144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cxnSpLocks/>
          </p:cNvCxnSpPr>
          <p:nvPr/>
        </p:nvCxnSpPr>
        <p:spPr>
          <a:xfrm>
            <a:off x="2874407" y="3284002"/>
            <a:ext cx="1803698" cy="23245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be 329">
            <a:extLst>
              <a:ext uri="{FF2B5EF4-FFF2-40B4-BE49-F238E27FC236}">
                <a16:creationId xmlns:a16="http://schemas.microsoft.com/office/drawing/2014/main" id="{C6410955-9CDA-4815-B041-09F9FEA76CD1}"/>
              </a:ext>
            </a:extLst>
          </p:cNvPr>
          <p:cNvSpPr/>
          <p:nvPr/>
        </p:nvSpPr>
        <p:spPr>
          <a:xfrm>
            <a:off x="4530173" y="3088574"/>
            <a:ext cx="275316" cy="282768"/>
          </a:xfrm>
          <a:prstGeom prst="cube">
            <a:avLst>
              <a:gd name="adj" fmla="val 1246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Straight Connector 58">
            <a:extLst>
              <a:ext uri="{FF2B5EF4-FFF2-40B4-BE49-F238E27FC236}">
                <a16:creationId xmlns:a16="http://schemas.microsoft.com/office/drawing/2014/main" id="{CEC4BCF8-ED47-4D37-87FB-3D5273A1C9E2}"/>
              </a:ext>
            </a:extLst>
          </p:cNvPr>
          <p:cNvCxnSpPr>
            <a:cxnSpLocks/>
          </p:cNvCxnSpPr>
          <p:nvPr/>
        </p:nvCxnSpPr>
        <p:spPr>
          <a:xfrm flipH="1" flipV="1">
            <a:off x="4656410" y="3186235"/>
            <a:ext cx="169155" cy="1851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52">
            <a:extLst>
              <a:ext uri="{FF2B5EF4-FFF2-40B4-BE49-F238E27FC236}">
                <a16:creationId xmlns:a16="http://schemas.microsoft.com/office/drawing/2014/main" id="{08FA9981-6BCE-41BF-BD15-9DF92DC2F6CA}"/>
              </a:ext>
            </a:extLst>
          </p:cNvPr>
          <p:cNvSpPr/>
          <p:nvPr/>
        </p:nvSpPr>
        <p:spPr>
          <a:xfrm>
            <a:off x="4674544" y="3317969"/>
            <a:ext cx="389978" cy="382126"/>
          </a:xfrm>
          <a:prstGeom prst="cube">
            <a:avLst>
              <a:gd name="adj" fmla="val 1522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Straight Connector 332">
            <a:extLst>
              <a:ext uri="{FF2B5EF4-FFF2-40B4-BE49-F238E27FC236}">
                <a16:creationId xmlns:a16="http://schemas.microsoft.com/office/drawing/2014/main" id="{F4E5A178-CEAB-4C23-856C-C367488D1B70}"/>
              </a:ext>
            </a:extLst>
          </p:cNvPr>
          <p:cNvCxnSpPr>
            <a:cxnSpLocks/>
            <a:endCxn id="175" idx="3"/>
          </p:cNvCxnSpPr>
          <p:nvPr/>
        </p:nvCxnSpPr>
        <p:spPr>
          <a:xfrm flipV="1">
            <a:off x="5034256" y="3404740"/>
            <a:ext cx="1616480" cy="927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19">
            <a:extLst>
              <a:ext uri="{FF2B5EF4-FFF2-40B4-BE49-F238E27FC236}">
                <a16:creationId xmlns:a16="http://schemas.microsoft.com/office/drawing/2014/main" id="{854D6960-1D0B-4E20-B60E-89A7C6AB9203}"/>
              </a:ext>
            </a:extLst>
          </p:cNvPr>
          <p:cNvSpPr/>
          <p:nvPr/>
        </p:nvSpPr>
        <p:spPr>
          <a:xfrm rot="16200000">
            <a:off x="8848344" y="2605573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tangle 41">
            <a:extLst>
              <a:ext uri="{FF2B5EF4-FFF2-40B4-BE49-F238E27FC236}">
                <a16:creationId xmlns:a16="http://schemas.microsoft.com/office/drawing/2014/main" id="{050D5364-1CBA-49C7-A8B3-6E95B1752CCD}"/>
              </a:ext>
            </a:extLst>
          </p:cNvPr>
          <p:cNvSpPr/>
          <p:nvPr/>
        </p:nvSpPr>
        <p:spPr>
          <a:xfrm>
            <a:off x="2308740" y="5986183"/>
            <a:ext cx="2516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dirty="0">
                <a:solidFill>
                  <a:srgbClr val="FF0000"/>
                </a:solidFill>
              </a:rPr>
              <a:t>Perspective </a:t>
            </a:r>
            <a:r>
              <a:rPr lang="de-DE" dirty="0" err="1">
                <a:solidFill>
                  <a:srgbClr val="FF0000"/>
                </a:solidFill>
              </a:rPr>
              <a:t>view</a:t>
            </a:r>
            <a:r>
              <a:rPr lang="LID4096" dirty="0">
                <a:solidFill>
                  <a:srgbClr val="FF0000"/>
                </a:solidFill>
              </a:rPr>
              <a:t> of BBox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F5AA84DF-0CA2-46FE-B2C3-15BBAF2F1B2A}"/>
              </a:ext>
            </a:extLst>
          </p:cNvPr>
          <p:cNvSpPr/>
          <p:nvPr/>
        </p:nvSpPr>
        <p:spPr>
          <a:xfrm>
            <a:off x="8473018" y="5213261"/>
            <a:ext cx="1774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dirty="0">
                <a:solidFill>
                  <a:srgbClr val="FF0000"/>
                </a:solidFill>
              </a:rPr>
              <a:t>T</a:t>
            </a:r>
            <a:r>
              <a:rPr lang="de-DE" dirty="0" err="1">
                <a:solidFill>
                  <a:srgbClr val="FF0000"/>
                </a:solidFill>
              </a:rPr>
              <a:t>op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view</a:t>
            </a:r>
            <a:r>
              <a:rPr lang="LID4096" dirty="0">
                <a:solidFill>
                  <a:srgbClr val="FF0000"/>
                </a:solidFill>
              </a:rPr>
              <a:t> of BBox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299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Voxelization:</a:t>
            </a:r>
            <a:br>
              <a:rPr lang="de-DE" dirty="0"/>
            </a:b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27</a:t>
            </a:fld>
            <a:r>
              <a:rPr lang="de-DE"/>
              <a:t> –</a:t>
            </a:r>
            <a:endParaRPr lang="de-DE" dirty="0"/>
          </a:p>
        </p:txBody>
      </p:sp>
      <p:grpSp>
        <p:nvGrpSpPr>
          <p:cNvPr id="77" name="Group 76"/>
          <p:cNvGrpSpPr/>
          <p:nvPr/>
        </p:nvGrpSpPr>
        <p:grpSpPr>
          <a:xfrm rot="246455">
            <a:off x="1186981" y="1159635"/>
            <a:ext cx="5109339" cy="4778612"/>
            <a:chOff x="2659317" y="1348897"/>
            <a:chExt cx="5109339" cy="4778612"/>
          </a:xfrm>
        </p:grpSpPr>
        <p:grpSp>
          <p:nvGrpSpPr>
            <p:cNvPr id="44" name="Group 43"/>
            <p:cNvGrpSpPr/>
            <p:nvPr/>
          </p:nvGrpSpPr>
          <p:grpSpPr>
            <a:xfrm rot="21426461">
              <a:off x="2750760" y="1445368"/>
              <a:ext cx="4983548" cy="4682141"/>
              <a:chOff x="3578539" y="2027831"/>
              <a:chExt cx="3067251" cy="351877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H="1">
                <a:off x="3580316" y="2113084"/>
                <a:ext cx="0" cy="326194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21527084" flipH="1">
                <a:off x="6599120" y="2027831"/>
                <a:ext cx="46670" cy="348455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21527084" flipH="1">
                <a:off x="3578539" y="2060053"/>
                <a:ext cx="3043947" cy="1361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21527084" flipH="1" flipV="1">
                <a:off x="3580489" y="5335548"/>
                <a:ext cx="3047313" cy="211053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/>
            <p:cNvCxnSpPr/>
            <p:nvPr/>
          </p:nvCxnSpPr>
          <p:spPr>
            <a:xfrm rot="21353545">
              <a:off x="2659317" y="1646542"/>
              <a:ext cx="1114576" cy="51572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21353545" flipH="1">
              <a:off x="6625974" y="1348897"/>
              <a:ext cx="968340" cy="5337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21353545">
              <a:off x="3787259" y="2019162"/>
              <a:ext cx="2862755" cy="1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21353545" flipH="1">
              <a:off x="3881813" y="2118400"/>
              <a:ext cx="1354" cy="25501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861290" y="4671336"/>
              <a:ext cx="1113648" cy="13507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3974938" y="4555799"/>
              <a:ext cx="2806926" cy="1155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21353545" flipH="1">
              <a:off x="6687173" y="1915278"/>
              <a:ext cx="53860" cy="2641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21353545">
              <a:off x="6833950" y="4520379"/>
              <a:ext cx="934706" cy="14626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/>
          <p:cNvGrpSpPr/>
          <p:nvPr/>
        </p:nvGrpSpPr>
        <p:grpSpPr>
          <a:xfrm>
            <a:off x="300724" y="2829874"/>
            <a:ext cx="384797" cy="223087"/>
            <a:chOff x="1749946" y="2828591"/>
            <a:chExt cx="384797" cy="223087"/>
          </a:xfrm>
        </p:grpSpPr>
        <p:sp>
          <p:nvSpPr>
            <p:cNvPr id="161" name="Flowchart: Process 160"/>
            <p:cNvSpPr/>
            <p:nvPr/>
          </p:nvSpPr>
          <p:spPr>
            <a:xfrm>
              <a:off x="1749946" y="2845469"/>
              <a:ext cx="295275" cy="189332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Isosceles Triangle 163"/>
            <p:cNvSpPr/>
            <p:nvPr/>
          </p:nvSpPr>
          <p:spPr>
            <a:xfrm rot="16200000">
              <a:off x="1942397" y="2859332"/>
              <a:ext cx="223087" cy="16160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73" name="Group 172"/>
          <p:cNvGrpSpPr/>
          <p:nvPr/>
        </p:nvGrpSpPr>
        <p:grpSpPr>
          <a:xfrm rot="11065475">
            <a:off x="6650162" y="3308039"/>
            <a:ext cx="384797" cy="223087"/>
            <a:chOff x="1749946" y="2828591"/>
            <a:chExt cx="384797" cy="223087"/>
          </a:xfrm>
        </p:grpSpPr>
        <p:sp>
          <p:nvSpPr>
            <p:cNvPr id="174" name="Flowchart: Process 173"/>
            <p:cNvSpPr/>
            <p:nvPr/>
          </p:nvSpPr>
          <p:spPr>
            <a:xfrm>
              <a:off x="1749946" y="2845469"/>
              <a:ext cx="295275" cy="189332"/>
            </a:xfrm>
            <a:prstGeom prst="flowChart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Isosceles Triangle 174"/>
            <p:cNvSpPr/>
            <p:nvPr/>
          </p:nvSpPr>
          <p:spPr>
            <a:xfrm rot="16200000">
              <a:off x="1942397" y="2859332"/>
              <a:ext cx="223087" cy="161605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94" name="Group 493"/>
          <p:cNvGrpSpPr/>
          <p:nvPr/>
        </p:nvGrpSpPr>
        <p:grpSpPr>
          <a:xfrm>
            <a:off x="1249580" y="1382642"/>
            <a:ext cx="4999815" cy="4524721"/>
            <a:chOff x="2532154" y="1356360"/>
            <a:chExt cx="4999815" cy="4524721"/>
          </a:xfrm>
        </p:grpSpPr>
        <p:grpSp>
          <p:nvGrpSpPr>
            <p:cNvPr id="170" name="Group 169"/>
            <p:cNvGrpSpPr/>
            <p:nvPr/>
          </p:nvGrpSpPr>
          <p:grpSpPr>
            <a:xfrm rot="9789951">
              <a:off x="5686526" y="2752831"/>
              <a:ext cx="294321" cy="188189"/>
              <a:chOff x="1840425" y="2863488"/>
              <a:chExt cx="294321" cy="188189"/>
            </a:xfrm>
          </p:grpSpPr>
          <p:sp>
            <p:nvSpPr>
              <p:cNvPr id="171" name="Flowchart: Process 170"/>
              <p:cNvSpPr/>
              <p:nvPr/>
            </p:nvSpPr>
            <p:spPr>
              <a:xfrm>
                <a:off x="1840425" y="2875087"/>
                <a:ext cx="204796" cy="159714"/>
              </a:xfrm>
              <a:prstGeom prst="flowChartProces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2" name="Isosceles Triangle 171"/>
              <p:cNvSpPr/>
              <p:nvPr/>
            </p:nvSpPr>
            <p:spPr>
              <a:xfrm rot="16200000">
                <a:off x="1984608" y="2901540"/>
                <a:ext cx="188189" cy="11208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226" name="Straight Connector 225"/>
            <p:cNvCxnSpPr/>
            <p:nvPr/>
          </p:nvCxnSpPr>
          <p:spPr>
            <a:xfrm>
              <a:off x="3602831" y="4481580"/>
              <a:ext cx="2999932" cy="8653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3721519" y="2083594"/>
              <a:ext cx="28470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3338137" y="4759961"/>
              <a:ext cx="3472283" cy="1236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3199274" y="4916018"/>
              <a:ext cx="3715876" cy="1294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3045083" y="5071106"/>
              <a:ext cx="3967925" cy="1314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2901132" y="5231525"/>
              <a:ext cx="4229049" cy="1617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713070" y="5418457"/>
              <a:ext cx="4578535" cy="2114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H="1">
              <a:off x="3045083" y="4370593"/>
              <a:ext cx="967942" cy="12872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flipH="1">
              <a:off x="3662363" y="4382952"/>
              <a:ext cx="714577" cy="13106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H="1">
              <a:off x="4264025" y="4389816"/>
              <a:ext cx="494739" cy="134740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flipH="1">
              <a:off x="4811733" y="4402912"/>
              <a:ext cx="329505" cy="135653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flipH="1">
              <a:off x="5460114" y="4409477"/>
              <a:ext cx="66100" cy="13864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5912495" y="4435277"/>
              <a:ext cx="174775" cy="13940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6251328" y="4435277"/>
              <a:ext cx="499184" cy="14458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H="1">
              <a:off x="2713073" y="1383506"/>
              <a:ext cx="77752" cy="40349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flipH="1">
              <a:off x="2887448" y="1451051"/>
              <a:ext cx="55777" cy="37810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>
              <a:off x="3056093" y="1514331"/>
              <a:ext cx="32388" cy="354947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>
              <a:off x="3192594" y="1584125"/>
              <a:ext cx="38762" cy="33339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H="1">
              <a:off x="3338137" y="1645444"/>
              <a:ext cx="20058" cy="31145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H="1">
              <a:off x="3481515" y="1700213"/>
              <a:ext cx="583" cy="291003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H="1">
              <a:off x="3611766" y="1762125"/>
              <a:ext cx="7734" cy="2706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H="1">
              <a:off x="6605552" y="1758411"/>
              <a:ext cx="81743" cy="28013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flipH="1">
              <a:off x="6690084" y="1700213"/>
              <a:ext cx="92192" cy="29990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H="1">
              <a:off x="6812883" y="1645444"/>
              <a:ext cx="64424" cy="32344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flipH="1">
              <a:off x="6910614" y="1584125"/>
              <a:ext cx="78430" cy="3456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flipH="1">
              <a:off x="7018234" y="1524014"/>
              <a:ext cx="90206" cy="36785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flipH="1">
              <a:off x="7132644" y="1451051"/>
              <a:ext cx="100952" cy="39422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flipH="1">
              <a:off x="7289410" y="1356360"/>
              <a:ext cx="101450" cy="42759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flipH="1">
              <a:off x="2532154" y="4085340"/>
              <a:ext cx="1186649" cy="8116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flipH="1">
              <a:off x="2548824" y="3761040"/>
              <a:ext cx="1177178" cy="58644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>
              <a:off x="2543686" y="3457521"/>
              <a:ext cx="1171052" cy="3948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H="1">
              <a:off x="2550982" y="3102063"/>
              <a:ext cx="1168857" cy="15169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 flipH="1" flipV="1">
              <a:off x="2575646" y="2720379"/>
              <a:ext cx="1144194" cy="527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H="1" flipV="1">
              <a:off x="2596822" y="2159261"/>
              <a:ext cx="1123017" cy="2457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 flipH="1" flipV="1">
              <a:off x="2605742" y="1687090"/>
              <a:ext cx="1108996" cy="3965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>
              <a:off x="6543258" y="4129044"/>
              <a:ext cx="941921" cy="11722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6543258" y="3795358"/>
              <a:ext cx="941921" cy="8336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6556101" y="3476972"/>
              <a:ext cx="946934" cy="5329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>
              <a:off x="6564564" y="3129468"/>
              <a:ext cx="950371" cy="2923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6568546" y="2772156"/>
              <a:ext cx="955369" cy="765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flipV="1">
              <a:off x="6568546" y="2323881"/>
              <a:ext cx="963423" cy="811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 flipV="1">
              <a:off x="6583370" y="1833478"/>
              <a:ext cx="948599" cy="2501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 flipV="1">
              <a:off x="3632386" y="1752937"/>
              <a:ext cx="3054909" cy="83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3481515" y="1693285"/>
              <a:ext cx="3303259" cy="39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>
              <a:off x="3372790" y="1640010"/>
              <a:ext cx="3503549" cy="86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3231356" y="1584125"/>
              <a:ext cx="3757688" cy="198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>
              <a:off x="3088481" y="1514331"/>
              <a:ext cx="401995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2943225" y="1451051"/>
              <a:ext cx="429201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 flipV="1">
              <a:off x="2790825" y="1359803"/>
              <a:ext cx="4600035" cy="237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 flipH="1">
              <a:off x="4007695" y="1805787"/>
              <a:ext cx="726" cy="25647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>
              <a:off x="4373930" y="1805787"/>
              <a:ext cx="3511" cy="25799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/>
          </p:nvCxnSpPr>
          <p:spPr>
            <a:xfrm>
              <a:off x="4742950" y="1814274"/>
              <a:ext cx="3825" cy="25799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/>
          </p:nvCxnSpPr>
          <p:spPr>
            <a:xfrm flipH="1">
              <a:off x="5135958" y="1806771"/>
              <a:ext cx="7682" cy="25935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 flipH="1">
              <a:off x="5524271" y="1806771"/>
              <a:ext cx="5673" cy="26096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/>
          </p:nvCxnSpPr>
          <p:spPr>
            <a:xfrm flipH="1">
              <a:off x="5905806" y="1806771"/>
              <a:ext cx="12328" cy="26160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 flipH="1">
              <a:off x="6247793" y="1806771"/>
              <a:ext cx="17693" cy="26235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3717638" y="4088488"/>
              <a:ext cx="2825620" cy="405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3719616" y="3761571"/>
              <a:ext cx="2823642" cy="337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3722584" y="3457581"/>
              <a:ext cx="2820674" cy="179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>
              <a:off x="3714738" y="3099550"/>
              <a:ext cx="2841363" cy="309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3720079" y="2772156"/>
              <a:ext cx="28484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 flipV="1">
              <a:off x="3717617" y="2405013"/>
              <a:ext cx="2850929" cy="1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3481515" y="4610252"/>
              <a:ext cx="3205780" cy="890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08" name="Straight Connector 507"/>
          <p:cNvCxnSpPr/>
          <p:nvPr/>
        </p:nvCxnSpPr>
        <p:spPr>
          <a:xfrm>
            <a:off x="2006040" y="1318919"/>
            <a:ext cx="722343" cy="514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" name="Straight Connector 512"/>
          <p:cNvCxnSpPr/>
          <p:nvPr/>
        </p:nvCxnSpPr>
        <p:spPr>
          <a:xfrm>
            <a:off x="2681336" y="1306573"/>
            <a:ext cx="412627" cy="524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5" name="Straight Connector 514"/>
          <p:cNvCxnSpPr/>
          <p:nvPr/>
        </p:nvCxnSpPr>
        <p:spPr>
          <a:xfrm>
            <a:off x="3215435" y="1318919"/>
            <a:ext cx="247445" cy="5177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7" name="Straight Connector 516"/>
          <p:cNvCxnSpPr/>
          <p:nvPr/>
        </p:nvCxnSpPr>
        <p:spPr>
          <a:xfrm>
            <a:off x="3820617" y="1319266"/>
            <a:ext cx="42045" cy="514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/>
          <p:nvPr/>
        </p:nvCxnSpPr>
        <p:spPr>
          <a:xfrm flipH="1">
            <a:off x="4247245" y="1317003"/>
            <a:ext cx="92110" cy="5157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/>
          <p:nvPr/>
        </p:nvCxnSpPr>
        <p:spPr>
          <a:xfrm flipH="1">
            <a:off x="4637795" y="1302633"/>
            <a:ext cx="245819" cy="527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/>
          <p:cNvCxnSpPr/>
          <p:nvPr/>
        </p:nvCxnSpPr>
        <p:spPr>
          <a:xfrm flipH="1">
            <a:off x="4984019" y="1308539"/>
            <a:ext cx="459464" cy="5256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10475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7821528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8027862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8229463" y="178394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8426755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8645847" y="178032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8849058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9057352" y="176155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9262182" y="17554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9453609" y="1761847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9658242" y="17530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9866536" y="17517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10092527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10303580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10509914" y="177360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10711515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10922568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 rot="5400000">
            <a:off x="7634240" y="1756561"/>
            <a:ext cx="3312903" cy="3360432"/>
            <a:chOff x="7762875" y="1904160"/>
            <a:chExt cx="3312903" cy="3360432"/>
          </a:xfrm>
        </p:grpSpPr>
        <p:cxnSp>
          <p:nvCxnSpPr>
            <p:cNvPr id="274" name="Straight Connector 273"/>
            <p:cNvCxnSpPr/>
            <p:nvPr/>
          </p:nvCxnSpPr>
          <p:spPr>
            <a:xfrm>
              <a:off x="7762875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7973928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8180262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8381863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8579155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8798247" y="193272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9001458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9209752" y="191395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9414582" y="19078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9606009" y="1914247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9810642" y="19054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10018936" y="19041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10244927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10455980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10662314" y="192600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10860559" y="1935113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11075581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8430879" y="2601606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Rectangle 319"/>
          <p:cNvSpPr/>
          <p:nvPr/>
        </p:nvSpPr>
        <p:spPr>
          <a:xfrm rot="16200000">
            <a:off x="8641265" y="2605854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2" name="Rectangle 321"/>
          <p:cNvSpPr/>
          <p:nvPr/>
        </p:nvSpPr>
        <p:spPr>
          <a:xfrm rot="16200000">
            <a:off x="9058606" y="2605956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Rectangle 322"/>
          <p:cNvSpPr/>
          <p:nvPr/>
        </p:nvSpPr>
        <p:spPr>
          <a:xfrm>
            <a:off x="9265099" y="2603794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Isosceles Triangle 25"/>
          <p:cNvSpPr/>
          <p:nvPr/>
        </p:nvSpPr>
        <p:spPr>
          <a:xfrm rot="14556154">
            <a:off x="7134225" y="3700463"/>
            <a:ext cx="328613" cy="1276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Isosceles Triangle 324"/>
          <p:cNvSpPr/>
          <p:nvPr/>
        </p:nvSpPr>
        <p:spPr>
          <a:xfrm rot="6913588">
            <a:off x="11213079" y="3764278"/>
            <a:ext cx="328613" cy="1276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Isosceles Triangle 325"/>
          <p:cNvSpPr/>
          <p:nvPr/>
        </p:nvSpPr>
        <p:spPr>
          <a:xfrm rot="359590">
            <a:off x="9138778" y="1288844"/>
            <a:ext cx="328613" cy="12762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319">
            <a:extLst>
              <a:ext uri="{FF2B5EF4-FFF2-40B4-BE49-F238E27FC236}">
                <a16:creationId xmlns:a16="http://schemas.microsoft.com/office/drawing/2014/main" id="{854D6960-1D0B-4E20-B60E-89A7C6AB9203}"/>
              </a:ext>
            </a:extLst>
          </p:cNvPr>
          <p:cNvSpPr/>
          <p:nvPr/>
        </p:nvSpPr>
        <p:spPr>
          <a:xfrm rot="16200000">
            <a:off x="8848344" y="2605573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tangle 322">
            <a:extLst>
              <a:ext uri="{FF2B5EF4-FFF2-40B4-BE49-F238E27FC236}">
                <a16:creationId xmlns:a16="http://schemas.microsoft.com/office/drawing/2014/main" id="{5833687D-2C57-4B18-99BD-D0388CAB7A6A}"/>
              </a:ext>
            </a:extLst>
          </p:cNvPr>
          <p:cNvSpPr/>
          <p:nvPr/>
        </p:nvSpPr>
        <p:spPr>
          <a:xfrm>
            <a:off x="9460409" y="2603234"/>
            <a:ext cx="192998" cy="204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4EBC908D-4860-4CC5-88DB-3F80BB9642DA}"/>
              </a:ext>
            </a:extLst>
          </p:cNvPr>
          <p:cNvSpPr/>
          <p:nvPr/>
        </p:nvSpPr>
        <p:spPr>
          <a:xfrm>
            <a:off x="8432132" y="2809349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19">
            <a:extLst>
              <a:ext uri="{FF2B5EF4-FFF2-40B4-BE49-F238E27FC236}">
                <a16:creationId xmlns:a16="http://schemas.microsoft.com/office/drawing/2014/main" id="{3BF40EF7-C9FE-4550-96A7-F83EBE9BA1FD}"/>
              </a:ext>
            </a:extLst>
          </p:cNvPr>
          <p:cNvSpPr/>
          <p:nvPr/>
        </p:nvSpPr>
        <p:spPr>
          <a:xfrm rot="16200000">
            <a:off x="8642518" y="2813597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Rectangle 321">
            <a:extLst>
              <a:ext uri="{FF2B5EF4-FFF2-40B4-BE49-F238E27FC236}">
                <a16:creationId xmlns:a16="http://schemas.microsoft.com/office/drawing/2014/main" id="{FE1FBEE3-E7B3-4EB3-AA0A-80383242134F}"/>
              </a:ext>
            </a:extLst>
          </p:cNvPr>
          <p:cNvSpPr/>
          <p:nvPr/>
        </p:nvSpPr>
        <p:spPr>
          <a:xfrm rot="16200000">
            <a:off x="9059859" y="2813699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tangle 322">
            <a:extLst>
              <a:ext uri="{FF2B5EF4-FFF2-40B4-BE49-F238E27FC236}">
                <a16:creationId xmlns:a16="http://schemas.microsoft.com/office/drawing/2014/main" id="{A606C6D4-5F66-4F4C-AF7F-EC4DF46360E9}"/>
              </a:ext>
            </a:extLst>
          </p:cNvPr>
          <p:cNvSpPr/>
          <p:nvPr/>
        </p:nvSpPr>
        <p:spPr>
          <a:xfrm>
            <a:off x="9266352" y="2811537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tangle 319">
            <a:extLst>
              <a:ext uri="{FF2B5EF4-FFF2-40B4-BE49-F238E27FC236}">
                <a16:creationId xmlns:a16="http://schemas.microsoft.com/office/drawing/2014/main" id="{CE6C6053-6C1A-4D35-8657-9351FAAA1153}"/>
              </a:ext>
            </a:extLst>
          </p:cNvPr>
          <p:cNvSpPr/>
          <p:nvPr/>
        </p:nvSpPr>
        <p:spPr>
          <a:xfrm rot="16200000">
            <a:off x="8849597" y="2813316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Rectangle 322">
            <a:extLst>
              <a:ext uri="{FF2B5EF4-FFF2-40B4-BE49-F238E27FC236}">
                <a16:creationId xmlns:a16="http://schemas.microsoft.com/office/drawing/2014/main" id="{74F5C2F5-ED5B-4FE1-892F-7D04EDA03666}"/>
              </a:ext>
            </a:extLst>
          </p:cNvPr>
          <p:cNvSpPr/>
          <p:nvPr/>
        </p:nvSpPr>
        <p:spPr>
          <a:xfrm>
            <a:off x="9461661" y="2811649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D23EE721-8D0B-43DC-AE5A-8D889CD8E9C3}"/>
              </a:ext>
            </a:extLst>
          </p:cNvPr>
          <p:cNvSpPr/>
          <p:nvPr/>
        </p:nvSpPr>
        <p:spPr>
          <a:xfrm>
            <a:off x="8433946" y="3022092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tangle 319">
            <a:extLst>
              <a:ext uri="{FF2B5EF4-FFF2-40B4-BE49-F238E27FC236}">
                <a16:creationId xmlns:a16="http://schemas.microsoft.com/office/drawing/2014/main" id="{7E41D509-3EB6-4601-AF47-24212E006D3B}"/>
              </a:ext>
            </a:extLst>
          </p:cNvPr>
          <p:cNvSpPr/>
          <p:nvPr/>
        </p:nvSpPr>
        <p:spPr>
          <a:xfrm rot="16200000">
            <a:off x="8644332" y="3026340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8" name="Rectangle 321">
            <a:extLst>
              <a:ext uri="{FF2B5EF4-FFF2-40B4-BE49-F238E27FC236}">
                <a16:creationId xmlns:a16="http://schemas.microsoft.com/office/drawing/2014/main" id="{CC4B33D6-EB41-498C-BF24-194B879AB681}"/>
              </a:ext>
            </a:extLst>
          </p:cNvPr>
          <p:cNvSpPr/>
          <p:nvPr/>
        </p:nvSpPr>
        <p:spPr>
          <a:xfrm rot="16200000">
            <a:off x="9061673" y="3026442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tangle 322">
            <a:extLst>
              <a:ext uri="{FF2B5EF4-FFF2-40B4-BE49-F238E27FC236}">
                <a16:creationId xmlns:a16="http://schemas.microsoft.com/office/drawing/2014/main" id="{6F43ABED-FBB5-43ED-AD0D-48688B4B0C82}"/>
              </a:ext>
            </a:extLst>
          </p:cNvPr>
          <p:cNvSpPr/>
          <p:nvPr/>
        </p:nvSpPr>
        <p:spPr>
          <a:xfrm>
            <a:off x="9268166" y="3024280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tangle 319">
            <a:extLst>
              <a:ext uri="{FF2B5EF4-FFF2-40B4-BE49-F238E27FC236}">
                <a16:creationId xmlns:a16="http://schemas.microsoft.com/office/drawing/2014/main" id="{43A7CAD4-6E0F-47F0-85D9-CD624FAD0B9B}"/>
              </a:ext>
            </a:extLst>
          </p:cNvPr>
          <p:cNvSpPr/>
          <p:nvPr/>
        </p:nvSpPr>
        <p:spPr>
          <a:xfrm rot="16200000">
            <a:off x="8851411" y="3026059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Rectangle 322">
            <a:extLst>
              <a:ext uri="{FF2B5EF4-FFF2-40B4-BE49-F238E27FC236}">
                <a16:creationId xmlns:a16="http://schemas.microsoft.com/office/drawing/2014/main" id="{5468BD29-8068-4B3A-BC4B-55B25DEE848E}"/>
              </a:ext>
            </a:extLst>
          </p:cNvPr>
          <p:cNvSpPr/>
          <p:nvPr/>
        </p:nvSpPr>
        <p:spPr>
          <a:xfrm>
            <a:off x="9463475" y="3024392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tangle 21">
            <a:extLst>
              <a:ext uri="{FF2B5EF4-FFF2-40B4-BE49-F238E27FC236}">
                <a16:creationId xmlns:a16="http://schemas.microsoft.com/office/drawing/2014/main" id="{9D7D8E29-4926-4B90-89B5-A7334195C18C}"/>
              </a:ext>
            </a:extLst>
          </p:cNvPr>
          <p:cNvSpPr/>
          <p:nvPr/>
        </p:nvSpPr>
        <p:spPr>
          <a:xfrm>
            <a:off x="8430836" y="3225148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8" name="Rectangle 319">
            <a:extLst>
              <a:ext uri="{FF2B5EF4-FFF2-40B4-BE49-F238E27FC236}">
                <a16:creationId xmlns:a16="http://schemas.microsoft.com/office/drawing/2014/main" id="{BC842769-BFC4-4ADC-BDDB-C84CD6831759}"/>
              </a:ext>
            </a:extLst>
          </p:cNvPr>
          <p:cNvSpPr/>
          <p:nvPr/>
        </p:nvSpPr>
        <p:spPr>
          <a:xfrm rot="16200000">
            <a:off x="8641222" y="3229396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9" name="Rectangle 321">
            <a:extLst>
              <a:ext uri="{FF2B5EF4-FFF2-40B4-BE49-F238E27FC236}">
                <a16:creationId xmlns:a16="http://schemas.microsoft.com/office/drawing/2014/main" id="{65ADA871-86CC-45CF-9CE7-BDBBCEB0AF02}"/>
              </a:ext>
            </a:extLst>
          </p:cNvPr>
          <p:cNvSpPr/>
          <p:nvPr/>
        </p:nvSpPr>
        <p:spPr>
          <a:xfrm rot="16200000">
            <a:off x="9058563" y="3229498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0" name="Rectangle 322">
            <a:extLst>
              <a:ext uri="{FF2B5EF4-FFF2-40B4-BE49-F238E27FC236}">
                <a16:creationId xmlns:a16="http://schemas.microsoft.com/office/drawing/2014/main" id="{FEA6590D-0B6B-47DF-A44B-42BF0673F3D0}"/>
              </a:ext>
            </a:extLst>
          </p:cNvPr>
          <p:cNvSpPr/>
          <p:nvPr/>
        </p:nvSpPr>
        <p:spPr>
          <a:xfrm>
            <a:off x="9265056" y="3227336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1" name="Rectangle 319">
            <a:extLst>
              <a:ext uri="{FF2B5EF4-FFF2-40B4-BE49-F238E27FC236}">
                <a16:creationId xmlns:a16="http://schemas.microsoft.com/office/drawing/2014/main" id="{189943DB-0F3F-411F-BBD0-EC40B54FD919}"/>
              </a:ext>
            </a:extLst>
          </p:cNvPr>
          <p:cNvSpPr/>
          <p:nvPr/>
        </p:nvSpPr>
        <p:spPr>
          <a:xfrm rot="16200000">
            <a:off x="8848301" y="3229115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2" name="Rectangle 322">
            <a:extLst>
              <a:ext uri="{FF2B5EF4-FFF2-40B4-BE49-F238E27FC236}">
                <a16:creationId xmlns:a16="http://schemas.microsoft.com/office/drawing/2014/main" id="{FE6C5A34-642F-450F-BF65-0891430439B6}"/>
              </a:ext>
            </a:extLst>
          </p:cNvPr>
          <p:cNvSpPr/>
          <p:nvPr/>
        </p:nvSpPr>
        <p:spPr>
          <a:xfrm>
            <a:off x="9460365" y="3207338"/>
            <a:ext cx="191270" cy="224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3" name="Rectangle 21">
            <a:extLst>
              <a:ext uri="{FF2B5EF4-FFF2-40B4-BE49-F238E27FC236}">
                <a16:creationId xmlns:a16="http://schemas.microsoft.com/office/drawing/2014/main" id="{189B7B2A-51B3-4545-9F98-96D3B06F2D68}"/>
              </a:ext>
            </a:extLst>
          </p:cNvPr>
          <p:cNvSpPr/>
          <p:nvPr/>
        </p:nvSpPr>
        <p:spPr>
          <a:xfrm>
            <a:off x="8433707" y="3418022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4" name="Rectangle 319">
            <a:extLst>
              <a:ext uri="{FF2B5EF4-FFF2-40B4-BE49-F238E27FC236}">
                <a16:creationId xmlns:a16="http://schemas.microsoft.com/office/drawing/2014/main" id="{C2CB543E-223B-427F-9A8F-C25CB5921435}"/>
              </a:ext>
            </a:extLst>
          </p:cNvPr>
          <p:cNvSpPr/>
          <p:nvPr/>
        </p:nvSpPr>
        <p:spPr>
          <a:xfrm rot="16200000">
            <a:off x="8644093" y="3422270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5" name="Rectangle 321">
            <a:extLst>
              <a:ext uri="{FF2B5EF4-FFF2-40B4-BE49-F238E27FC236}">
                <a16:creationId xmlns:a16="http://schemas.microsoft.com/office/drawing/2014/main" id="{F54FF975-640B-4DCA-A7F1-2133363F5B81}"/>
              </a:ext>
            </a:extLst>
          </p:cNvPr>
          <p:cNvSpPr/>
          <p:nvPr/>
        </p:nvSpPr>
        <p:spPr>
          <a:xfrm rot="16200000">
            <a:off x="9061434" y="3422372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6" name="Rectangle 322">
            <a:extLst>
              <a:ext uri="{FF2B5EF4-FFF2-40B4-BE49-F238E27FC236}">
                <a16:creationId xmlns:a16="http://schemas.microsoft.com/office/drawing/2014/main" id="{EA6DF96B-6467-4631-B0EC-D8A5929D95FA}"/>
              </a:ext>
            </a:extLst>
          </p:cNvPr>
          <p:cNvSpPr/>
          <p:nvPr/>
        </p:nvSpPr>
        <p:spPr>
          <a:xfrm>
            <a:off x="9267927" y="3420210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7" name="Rectangle 319">
            <a:extLst>
              <a:ext uri="{FF2B5EF4-FFF2-40B4-BE49-F238E27FC236}">
                <a16:creationId xmlns:a16="http://schemas.microsoft.com/office/drawing/2014/main" id="{7A2CF7ED-0ED2-47DE-B1AC-4DED9640A0E1}"/>
              </a:ext>
            </a:extLst>
          </p:cNvPr>
          <p:cNvSpPr/>
          <p:nvPr/>
        </p:nvSpPr>
        <p:spPr>
          <a:xfrm rot="16200000">
            <a:off x="8851172" y="3421989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8" name="Rectangle 322">
            <a:extLst>
              <a:ext uri="{FF2B5EF4-FFF2-40B4-BE49-F238E27FC236}">
                <a16:creationId xmlns:a16="http://schemas.microsoft.com/office/drawing/2014/main" id="{2955A003-E578-4BC9-881D-EE63E574A5F8}"/>
              </a:ext>
            </a:extLst>
          </p:cNvPr>
          <p:cNvSpPr/>
          <p:nvPr/>
        </p:nvSpPr>
        <p:spPr>
          <a:xfrm>
            <a:off x="9463236" y="3420322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8E4178E0-D8A7-4F2C-AC86-3F6A8913E0D3}"/>
              </a:ext>
            </a:extLst>
          </p:cNvPr>
          <p:cNvGrpSpPr/>
          <p:nvPr/>
        </p:nvGrpSpPr>
        <p:grpSpPr>
          <a:xfrm>
            <a:off x="2334879" y="2668305"/>
            <a:ext cx="2598941" cy="1448394"/>
            <a:chOff x="2258263" y="2684235"/>
            <a:chExt cx="2906398" cy="1552352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9875812A-F3E7-4DC6-9630-E732DD09FC29}"/>
                </a:ext>
              </a:extLst>
            </p:cNvPr>
            <p:cNvSpPr/>
            <p:nvPr/>
          </p:nvSpPr>
          <p:spPr>
            <a:xfrm>
              <a:off x="2274621" y="2791379"/>
              <a:ext cx="2822631" cy="135524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等腰三角形 122">
              <a:extLst>
                <a:ext uri="{FF2B5EF4-FFF2-40B4-BE49-F238E27FC236}">
                  <a16:creationId xmlns:a16="http://schemas.microsoft.com/office/drawing/2014/main" id="{5FEC4B31-9220-4FEB-8DD2-E8E4361D057B}"/>
                </a:ext>
              </a:extLst>
            </p:cNvPr>
            <p:cNvSpPr/>
            <p:nvPr/>
          </p:nvSpPr>
          <p:spPr>
            <a:xfrm rot="10800000">
              <a:off x="2266418" y="4157909"/>
              <a:ext cx="2835110" cy="74119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4" name="等腰三角形 513">
              <a:extLst>
                <a:ext uri="{FF2B5EF4-FFF2-40B4-BE49-F238E27FC236}">
                  <a16:creationId xmlns:a16="http://schemas.microsoft.com/office/drawing/2014/main" id="{FCEFF016-287A-4320-A333-2EECD24E2CF5}"/>
                </a:ext>
              </a:extLst>
            </p:cNvPr>
            <p:cNvSpPr/>
            <p:nvPr/>
          </p:nvSpPr>
          <p:spPr>
            <a:xfrm rot="197883">
              <a:off x="2597247" y="2684235"/>
              <a:ext cx="2277076" cy="83035"/>
            </a:xfrm>
            <a:prstGeom prst="triangle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6" name="等腰三角形 515">
              <a:extLst>
                <a:ext uri="{FF2B5EF4-FFF2-40B4-BE49-F238E27FC236}">
                  <a16:creationId xmlns:a16="http://schemas.microsoft.com/office/drawing/2014/main" id="{4F2DF49B-07FE-454C-A1DB-326171B47980}"/>
                </a:ext>
              </a:extLst>
            </p:cNvPr>
            <p:cNvSpPr/>
            <p:nvPr/>
          </p:nvSpPr>
          <p:spPr>
            <a:xfrm rot="5400000">
              <a:off x="4402958" y="3487916"/>
              <a:ext cx="1451622" cy="45719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FAB8CDD0-63B8-4761-93FA-0A9B4BE890DA}"/>
                </a:ext>
              </a:extLst>
            </p:cNvPr>
            <p:cNvCxnSpPr>
              <a:cxnSpLocks/>
              <a:endCxn id="516" idx="4"/>
            </p:cNvCxnSpPr>
            <p:nvPr/>
          </p:nvCxnSpPr>
          <p:spPr>
            <a:xfrm>
              <a:off x="2258263" y="4171045"/>
              <a:ext cx="2847647" cy="65542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7227A4E6-32EF-4708-88F5-E01872872669}"/>
                </a:ext>
              </a:extLst>
            </p:cNvPr>
            <p:cNvCxnSpPr>
              <a:cxnSpLocks/>
              <a:stCxn id="516" idx="0"/>
              <a:endCxn id="516" idx="4"/>
            </p:cNvCxnSpPr>
            <p:nvPr/>
          </p:nvCxnSpPr>
          <p:spPr>
            <a:xfrm flipH="1">
              <a:off x="5105910" y="2784965"/>
              <a:ext cx="45719" cy="1451622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77D27E6-265A-4279-982C-DE03DBBB8899}"/>
                </a:ext>
              </a:extLst>
            </p:cNvPr>
            <p:cNvCxnSpPr>
              <a:cxnSpLocks/>
              <a:endCxn id="123" idx="4"/>
            </p:cNvCxnSpPr>
            <p:nvPr/>
          </p:nvCxnSpPr>
          <p:spPr>
            <a:xfrm flipH="1">
              <a:off x="2266418" y="2782379"/>
              <a:ext cx="604" cy="1375530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直接箭头连接符 479">
              <a:extLst>
                <a:ext uri="{FF2B5EF4-FFF2-40B4-BE49-F238E27FC236}">
                  <a16:creationId xmlns:a16="http://schemas.microsoft.com/office/drawing/2014/main" id="{4323E03C-6839-421F-8DF3-90189D6A1CF3}"/>
                </a:ext>
              </a:extLst>
            </p:cNvPr>
            <p:cNvCxnSpPr>
              <a:cxnSpLocks/>
            </p:cNvCxnSpPr>
            <p:nvPr/>
          </p:nvCxnSpPr>
          <p:spPr>
            <a:xfrm>
              <a:off x="2266720" y="3721045"/>
              <a:ext cx="2845402" cy="30693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直接箭头连接符 481">
              <a:extLst>
                <a:ext uri="{FF2B5EF4-FFF2-40B4-BE49-F238E27FC236}">
                  <a16:creationId xmlns:a16="http://schemas.microsoft.com/office/drawing/2014/main" id="{90A257CF-4A90-4216-973B-D91CBB887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0056" y="2783403"/>
              <a:ext cx="10347" cy="1384764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5" name="直接箭头连接符 484">
              <a:extLst>
                <a:ext uri="{FF2B5EF4-FFF2-40B4-BE49-F238E27FC236}">
                  <a16:creationId xmlns:a16="http://schemas.microsoft.com/office/drawing/2014/main" id="{A143F93C-A5B0-4AD0-9F5E-2E7C0CBCB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88217" y="2775729"/>
              <a:ext cx="4197" cy="1406564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6" name="直接箭头连接符 485">
              <a:extLst>
                <a:ext uri="{FF2B5EF4-FFF2-40B4-BE49-F238E27FC236}">
                  <a16:creationId xmlns:a16="http://schemas.microsoft.com/office/drawing/2014/main" id="{C1F89712-F535-4390-971A-09D61A7B621D}"/>
                </a:ext>
              </a:extLst>
            </p:cNvPr>
            <p:cNvCxnSpPr>
              <a:cxnSpLocks/>
            </p:cNvCxnSpPr>
            <p:nvPr/>
          </p:nvCxnSpPr>
          <p:spPr>
            <a:xfrm>
              <a:off x="3982220" y="2782915"/>
              <a:ext cx="7275" cy="1419074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7" name="直接箭头连接符 486">
              <a:extLst>
                <a:ext uri="{FF2B5EF4-FFF2-40B4-BE49-F238E27FC236}">
                  <a16:creationId xmlns:a16="http://schemas.microsoft.com/office/drawing/2014/main" id="{2165AFA4-4504-4342-807B-AF1534817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6782" y="2791313"/>
              <a:ext cx="1853" cy="1432887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6" name="直接箭头连接符 505">
              <a:extLst>
                <a:ext uri="{FF2B5EF4-FFF2-40B4-BE49-F238E27FC236}">
                  <a16:creationId xmlns:a16="http://schemas.microsoft.com/office/drawing/2014/main" id="{214EBF44-196F-43D8-8827-25D1B04D7978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94" y="3267790"/>
              <a:ext cx="2860555" cy="0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25" name="等腰三角形 124">
              <a:extLst>
                <a:ext uri="{FF2B5EF4-FFF2-40B4-BE49-F238E27FC236}">
                  <a16:creationId xmlns:a16="http://schemas.microsoft.com/office/drawing/2014/main" id="{DB26AA03-0BAF-4BA1-B136-92363684297B}"/>
                </a:ext>
              </a:extLst>
            </p:cNvPr>
            <p:cNvSpPr/>
            <p:nvPr/>
          </p:nvSpPr>
          <p:spPr>
            <a:xfrm>
              <a:off x="2317238" y="2702774"/>
              <a:ext cx="2763122" cy="82190"/>
            </a:xfrm>
            <a:prstGeom prst="triangle">
              <a:avLst>
                <a:gd name="adj" fmla="val 9773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等腰三角形 126">
              <a:extLst>
                <a:ext uri="{FF2B5EF4-FFF2-40B4-BE49-F238E27FC236}">
                  <a16:creationId xmlns:a16="http://schemas.microsoft.com/office/drawing/2014/main" id="{683E4AF1-E19B-4F31-A7AC-8EF2430EC228}"/>
                </a:ext>
              </a:extLst>
            </p:cNvPr>
            <p:cNvSpPr/>
            <p:nvPr/>
          </p:nvSpPr>
          <p:spPr>
            <a:xfrm>
              <a:off x="2266851" y="2740834"/>
              <a:ext cx="2862706" cy="45719"/>
            </a:xfrm>
            <a:prstGeom prst="triangle">
              <a:avLst>
                <a:gd name="adj" fmla="val 9058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" name="直接箭头连接符 1">
              <a:extLst>
                <a:ext uri="{FF2B5EF4-FFF2-40B4-BE49-F238E27FC236}">
                  <a16:creationId xmlns:a16="http://schemas.microsoft.com/office/drawing/2014/main" id="{66843B79-69DB-4A8D-A2D8-FCE2006A6DC5}"/>
                </a:ext>
              </a:extLst>
            </p:cNvPr>
            <p:cNvCxnSpPr>
              <a:cxnSpLocks/>
            </p:cNvCxnSpPr>
            <p:nvPr/>
          </p:nvCxnSpPr>
          <p:spPr>
            <a:xfrm>
              <a:off x="2272973" y="2784899"/>
              <a:ext cx="2891688" cy="5968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017912F5-7066-4123-8F6D-F38D556D6711}"/>
                </a:ext>
              </a:extLst>
            </p:cNvPr>
            <p:cNvCxnSpPr>
              <a:cxnSpLocks/>
              <a:stCxn id="514" idx="2"/>
              <a:endCxn id="127" idx="2"/>
            </p:cNvCxnSpPr>
            <p:nvPr/>
          </p:nvCxnSpPr>
          <p:spPr>
            <a:xfrm flipH="1">
              <a:off x="2266851" y="2701701"/>
              <a:ext cx="329893" cy="84852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551EA9E1-4C06-4D85-A55B-59490225BB0D}"/>
                </a:ext>
              </a:extLst>
            </p:cNvPr>
            <p:cNvCxnSpPr>
              <a:cxnSpLocks/>
              <a:stCxn id="127" idx="0"/>
              <a:endCxn id="516" idx="0"/>
            </p:cNvCxnSpPr>
            <p:nvPr/>
          </p:nvCxnSpPr>
          <p:spPr>
            <a:xfrm>
              <a:off x="4859890" y="2740834"/>
              <a:ext cx="291739" cy="44131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AE22B280-4CDF-40EA-BBD1-0A25DC04E70B}"/>
                </a:ext>
              </a:extLst>
            </p:cNvPr>
            <p:cNvCxnSpPr>
              <a:cxnSpLocks/>
            </p:cNvCxnSpPr>
            <p:nvPr/>
          </p:nvCxnSpPr>
          <p:spPr>
            <a:xfrm>
              <a:off x="2599649" y="2705998"/>
              <a:ext cx="2262223" cy="33145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直接箭头连接符 477">
              <a:extLst>
                <a:ext uri="{FF2B5EF4-FFF2-40B4-BE49-F238E27FC236}">
                  <a16:creationId xmlns:a16="http://schemas.microsoft.com/office/drawing/2014/main" id="{D93BFA19-FD2A-4ADB-84C6-159A860DA1DA}"/>
                </a:ext>
              </a:extLst>
            </p:cNvPr>
            <p:cNvCxnSpPr>
              <a:cxnSpLocks/>
            </p:cNvCxnSpPr>
            <p:nvPr/>
          </p:nvCxnSpPr>
          <p:spPr>
            <a:xfrm>
              <a:off x="2435959" y="2745331"/>
              <a:ext cx="2583911" cy="19714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0" name="直接箭头连接符 499">
              <a:extLst>
                <a:ext uri="{FF2B5EF4-FFF2-40B4-BE49-F238E27FC236}">
                  <a16:creationId xmlns:a16="http://schemas.microsoft.com/office/drawing/2014/main" id="{C5ABE9BC-AD71-4D0E-82A0-59304D1B5E2B}"/>
                </a:ext>
              </a:extLst>
            </p:cNvPr>
            <p:cNvCxnSpPr>
              <a:cxnSpLocks/>
            </p:cNvCxnSpPr>
            <p:nvPr/>
          </p:nvCxnSpPr>
          <p:spPr>
            <a:xfrm>
              <a:off x="2524275" y="2726004"/>
              <a:ext cx="2418523" cy="22860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2866324B-9659-4EC7-84C8-65AB57747C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562" y="2701701"/>
              <a:ext cx="116945" cy="81998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B83660B5-18AA-4CED-B6D9-4F19FCF59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9713" y="2717429"/>
              <a:ext cx="47177" cy="66071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DAD804EA-5F48-4A84-B7DE-3E7A8125733C}"/>
                </a:ext>
              </a:extLst>
            </p:cNvPr>
            <p:cNvCxnSpPr>
              <a:cxnSpLocks/>
            </p:cNvCxnSpPr>
            <p:nvPr/>
          </p:nvCxnSpPr>
          <p:spPr>
            <a:xfrm>
              <a:off x="3945663" y="2724196"/>
              <a:ext cx="12587" cy="68339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51F2A073-CD18-43F3-8A52-6760519298AA}"/>
                </a:ext>
              </a:extLst>
            </p:cNvPr>
            <p:cNvCxnSpPr>
              <a:cxnSpLocks/>
            </p:cNvCxnSpPr>
            <p:nvPr/>
          </p:nvCxnSpPr>
          <p:spPr>
            <a:xfrm>
              <a:off x="4552578" y="2737016"/>
              <a:ext cx="21594" cy="48068"/>
            </a:xfrm>
            <a:prstGeom prst="straightConnector1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Rectangle 41">
            <a:extLst>
              <a:ext uri="{FF2B5EF4-FFF2-40B4-BE49-F238E27FC236}">
                <a16:creationId xmlns:a16="http://schemas.microsoft.com/office/drawing/2014/main" id="{F8241AF1-E809-4B45-85CD-D7E82B3D1EC7}"/>
              </a:ext>
            </a:extLst>
          </p:cNvPr>
          <p:cNvSpPr/>
          <p:nvPr/>
        </p:nvSpPr>
        <p:spPr>
          <a:xfrm>
            <a:off x="2308740" y="5986183"/>
            <a:ext cx="2516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dirty="0">
                <a:solidFill>
                  <a:srgbClr val="FF0000"/>
                </a:solidFill>
              </a:rPr>
              <a:t>Perspective </a:t>
            </a:r>
            <a:r>
              <a:rPr lang="de-DE" dirty="0" err="1">
                <a:solidFill>
                  <a:srgbClr val="FF0000"/>
                </a:solidFill>
              </a:rPr>
              <a:t>view</a:t>
            </a:r>
            <a:r>
              <a:rPr lang="LID4096" dirty="0">
                <a:solidFill>
                  <a:srgbClr val="FF0000"/>
                </a:solidFill>
              </a:rPr>
              <a:t> of BBox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14831ECD-26F2-4094-AE06-2E918D23C27E}"/>
              </a:ext>
            </a:extLst>
          </p:cNvPr>
          <p:cNvSpPr/>
          <p:nvPr/>
        </p:nvSpPr>
        <p:spPr>
          <a:xfrm>
            <a:off x="8473018" y="5213261"/>
            <a:ext cx="1774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dirty="0">
                <a:solidFill>
                  <a:srgbClr val="FF0000"/>
                </a:solidFill>
              </a:rPr>
              <a:t>T</a:t>
            </a:r>
            <a:r>
              <a:rPr lang="de-DE" dirty="0" err="1">
                <a:solidFill>
                  <a:srgbClr val="FF0000"/>
                </a:solidFill>
              </a:rPr>
              <a:t>op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view</a:t>
            </a:r>
            <a:r>
              <a:rPr lang="LID4096" dirty="0">
                <a:solidFill>
                  <a:srgbClr val="FF0000"/>
                </a:solidFill>
              </a:rPr>
              <a:t> of BBox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183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立方体 138">
            <a:extLst>
              <a:ext uri="{FF2B5EF4-FFF2-40B4-BE49-F238E27FC236}">
                <a16:creationId xmlns:a16="http://schemas.microsoft.com/office/drawing/2014/main" id="{072F9678-E2A7-4221-A96E-62ACD4C1A17A}"/>
              </a:ext>
            </a:extLst>
          </p:cNvPr>
          <p:cNvSpPr/>
          <p:nvPr/>
        </p:nvSpPr>
        <p:spPr>
          <a:xfrm>
            <a:off x="8553768" y="2748005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立方体 140">
            <a:extLst>
              <a:ext uri="{FF2B5EF4-FFF2-40B4-BE49-F238E27FC236}">
                <a16:creationId xmlns:a16="http://schemas.microsoft.com/office/drawing/2014/main" id="{01DFD973-116F-4A21-9F4F-2607BE41B55A}"/>
              </a:ext>
            </a:extLst>
          </p:cNvPr>
          <p:cNvSpPr/>
          <p:nvPr/>
        </p:nvSpPr>
        <p:spPr>
          <a:xfrm>
            <a:off x="8564644" y="2427362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4.1</a:t>
            </a:r>
            <a:r>
              <a:rPr lang="de-DE" dirty="0"/>
              <a:t>Voxelization:</a:t>
            </a:r>
            <a:br>
              <a:rPr lang="de-DE" dirty="0"/>
            </a:b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28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1186043" y="1303940"/>
            <a:ext cx="807928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b="1" dirty="0"/>
              <a:t>P</a:t>
            </a:r>
            <a:r>
              <a:rPr lang="de-DE" b="1" dirty="0" err="1"/>
              <a:t>seudo</a:t>
            </a:r>
            <a:r>
              <a:rPr lang="de-DE" b="1" dirty="0"/>
              <a:t>-</a:t>
            </a:r>
            <a:r>
              <a:rPr lang="LID4096" b="1" dirty="0"/>
              <a:t>C</a:t>
            </a:r>
            <a:r>
              <a:rPr lang="de-DE" b="1" dirty="0" err="1"/>
              <a:t>ode</a:t>
            </a:r>
            <a:r>
              <a:rPr lang="de-DE" b="1" dirty="0"/>
              <a:t> </a:t>
            </a:r>
            <a:r>
              <a:rPr lang="LID4096" dirty="0"/>
              <a:t>in </a:t>
            </a:r>
            <a:r>
              <a:rPr lang="LID4096" altLang="zh-CN" b="0" i="1" u="none" strike="noStrike" dirty="0">
                <a:solidFill>
                  <a:srgbClr val="FF0000"/>
                </a:solidFill>
                <a:effectLst/>
                <a:latin typeface="-apple-system"/>
              </a:rPr>
              <a:t>filling.glcs</a:t>
            </a:r>
            <a:r>
              <a:rPr lang="de-DE" dirty="0"/>
              <a:t>:</a:t>
            </a:r>
            <a:endParaRPr lang="LID4096" dirty="0"/>
          </a:p>
          <a:p>
            <a:r>
              <a:rPr lang="LID4096" altLang="zh-CN" dirty="0">
                <a:latin typeface="-apple-system"/>
              </a:rPr>
              <a:t>  </a:t>
            </a:r>
            <a:endParaRPr lang="LID4096" altLang="zh-CN" dirty="0"/>
          </a:p>
          <a:p>
            <a:r>
              <a:rPr lang="LID4096" altLang="zh-CN" dirty="0"/>
              <a:t>for each voxel do:</a:t>
            </a:r>
          </a:p>
          <a:p>
            <a:endParaRPr lang="en-US" altLang="zh-CN" dirty="0"/>
          </a:p>
          <a:p>
            <a:r>
              <a:rPr lang="en-US" altLang="zh-CN" dirty="0"/>
              <a:t>if the current voxel’ mark is 0:</a:t>
            </a:r>
            <a:endParaRPr lang="LID4096" altLang="zh-CN" dirty="0"/>
          </a:p>
          <a:p>
            <a:r>
              <a:rPr lang="en-US" dirty="0"/>
              <a:t>       l</a:t>
            </a:r>
            <a:r>
              <a:rPr lang="LID4096" dirty="0"/>
              <a:t>ink the center of current </a:t>
            </a:r>
            <a:r>
              <a:rPr lang="en-US" dirty="0"/>
              <a:t>voxel</a:t>
            </a:r>
            <a:r>
              <a:rPr lang="LID4096" dirty="0"/>
              <a:t> to three cameras.</a:t>
            </a:r>
          </a:p>
          <a:p>
            <a:r>
              <a:rPr lang="en-US" dirty="0"/>
              <a:t>       </a:t>
            </a:r>
            <a:r>
              <a:rPr lang="LID4096" dirty="0"/>
              <a:t>for each ray do:</a:t>
            </a:r>
            <a:endParaRPr lang="en-US" dirty="0"/>
          </a:p>
          <a:p>
            <a:r>
              <a:rPr lang="LID4096" dirty="0"/>
              <a:t>	find next </a:t>
            </a:r>
            <a:r>
              <a:rPr lang="en-US" dirty="0"/>
              <a:t>voxel along the ray until it goes outside the </a:t>
            </a:r>
            <a:r>
              <a:rPr lang="en-US" dirty="0" err="1"/>
              <a:t>bbox</a:t>
            </a:r>
            <a:endParaRPr lang="en-US" dirty="0"/>
          </a:p>
          <a:p>
            <a:r>
              <a:rPr lang="en-US" dirty="0"/>
              <a:t>	if</a:t>
            </a:r>
            <a:r>
              <a:rPr lang="LID4096" dirty="0"/>
              <a:t> </a:t>
            </a:r>
            <a:r>
              <a:rPr lang="en-US" dirty="0"/>
              <a:t>the next cube’s mark is 1 :</a:t>
            </a:r>
          </a:p>
          <a:p>
            <a:r>
              <a:rPr lang="en-US" dirty="0"/>
              <a:t>		break;</a:t>
            </a:r>
          </a:p>
          <a:p>
            <a:r>
              <a:rPr lang="en-US" dirty="0"/>
              <a:t>       if all three rays find the voxel with mark’1’</a:t>
            </a:r>
          </a:p>
          <a:p>
            <a:r>
              <a:rPr lang="en-US" dirty="0"/>
              <a:t>	mark the current voxel as ‘1’</a:t>
            </a:r>
          </a:p>
          <a:p>
            <a:r>
              <a:rPr lang="en-US" dirty="0"/>
              <a:t>       else </a:t>
            </a:r>
          </a:p>
          <a:p>
            <a:r>
              <a:rPr lang="en-US" dirty="0"/>
              <a:t>	</a:t>
            </a:r>
            <a:r>
              <a:rPr lang="en-US" altLang="zh-CN" dirty="0"/>
              <a:t>mark the current voxel as ‘0’</a:t>
            </a:r>
            <a:endParaRPr lang="LID4096" altLang="zh-CN" dirty="0"/>
          </a:p>
          <a:p>
            <a:endParaRPr lang="LID4096" dirty="0"/>
          </a:p>
          <a:p>
            <a:endParaRPr lang="LID4096" dirty="0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B18B7E6E-C825-4B2A-9F61-6DD3EE222F87}"/>
              </a:ext>
            </a:extLst>
          </p:cNvPr>
          <p:cNvSpPr/>
          <p:nvPr/>
        </p:nvSpPr>
        <p:spPr>
          <a:xfrm>
            <a:off x="7747118" y="2867113"/>
            <a:ext cx="450895" cy="442755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891AEFEA-6DE3-4D9D-950A-61F8A0C8F9E7}"/>
              </a:ext>
            </a:extLst>
          </p:cNvPr>
          <p:cNvSpPr/>
          <p:nvPr/>
        </p:nvSpPr>
        <p:spPr>
          <a:xfrm>
            <a:off x="8103044" y="2867112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0">
            <a:extLst>
              <a:ext uri="{FF2B5EF4-FFF2-40B4-BE49-F238E27FC236}">
                <a16:creationId xmlns:a16="http://schemas.microsoft.com/office/drawing/2014/main" id="{0094E20A-F6F8-4B07-B1F3-6D9C087E9C32}"/>
              </a:ext>
            </a:extLst>
          </p:cNvPr>
          <p:cNvSpPr/>
          <p:nvPr/>
        </p:nvSpPr>
        <p:spPr>
          <a:xfrm>
            <a:off x="8453108" y="2867110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立方体 22">
            <a:extLst>
              <a:ext uri="{FF2B5EF4-FFF2-40B4-BE49-F238E27FC236}">
                <a16:creationId xmlns:a16="http://schemas.microsoft.com/office/drawing/2014/main" id="{27DA74F6-6565-4A11-B79E-706168408D97}"/>
              </a:ext>
            </a:extLst>
          </p:cNvPr>
          <p:cNvSpPr/>
          <p:nvPr/>
        </p:nvSpPr>
        <p:spPr>
          <a:xfrm>
            <a:off x="8904003" y="2756423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>
            <a:extLst>
              <a:ext uri="{FF2B5EF4-FFF2-40B4-BE49-F238E27FC236}">
                <a16:creationId xmlns:a16="http://schemas.microsoft.com/office/drawing/2014/main" id="{8D002867-A4D0-4D15-ABCD-F39D22C750A6}"/>
              </a:ext>
            </a:extLst>
          </p:cNvPr>
          <p:cNvSpPr/>
          <p:nvPr/>
        </p:nvSpPr>
        <p:spPr>
          <a:xfrm>
            <a:off x="9028620" y="2313668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立方体 26">
            <a:extLst>
              <a:ext uri="{FF2B5EF4-FFF2-40B4-BE49-F238E27FC236}">
                <a16:creationId xmlns:a16="http://schemas.microsoft.com/office/drawing/2014/main" id="{9D7EFFE8-615B-49DD-8E1D-652B103ECF33}"/>
              </a:ext>
            </a:extLst>
          </p:cNvPr>
          <p:cNvSpPr/>
          <p:nvPr/>
        </p:nvSpPr>
        <p:spPr>
          <a:xfrm>
            <a:off x="8909599" y="2424353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立方体 28">
            <a:extLst>
              <a:ext uri="{FF2B5EF4-FFF2-40B4-BE49-F238E27FC236}">
                <a16:creationId xmlns:a16="http://schemas.microsoft.com/office/drawing/2014/main" id="{9A1ED7B7-9C18-442F-9BC0-758D82F021F7}"/>
              </a:ext>
            </a:extLst>
          </p:cNvPr>
          <p:cNvSpPr/>
          <p:nvPr/>
        </p:nvSpPr>
        <p:spPr>
          <a:xfrm>
            <a:off x="9489441" y="2202975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立方体 32">
            <a:extLst>
              <a:ext uri="{FF2B5EF4-FFF2-40B4-BE49-F238E27FC236}">
                <a16:creationId xmlns:a16="http://schemas.microsoft.com/office/drawing/2014/main" id="{C4DEEE0E-BEA8-47F9-80ED-B4D99C7138DC}"/>
              </a:ext>
            </a:extLst>
          </p:cNvPr>
          <p:cNvSpPr/>
          <p:nvPr/>
        </p:nvSpPr>
        <p:spPr>
          <a:xfrm>
            <a:off x="9833910" y="2202975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立方体 36">
            <a:extLst>
              <a:ext uri="{FF2B5EF4-FFF2-40B4-BE49-F238E27FC236}">
                <a16:creationId xmlns:a16="http://schemas.microsoft.com/office/drawing/2014/main" id="{F1FBC2AA-EDD8-4A79-B19D-96B1229F603B}"/>
              </a:ext>
            </a:extLst>
          </p:cNvPr>
          <p:cNvSpPr/>
          <p:nvPr/>
        </p:nvSpPr>
        <p:spPr>
          <a:xfrm>
            <a:off x="9373089" y="2323392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立方体 38">
            <a:extLst>
              <a:ext uri="{FF2B5EF4-FFF2-40B4-BE49-F238E27FC236}">
                <a16:creationId xmlns:a16="http://schemas.microsoft.com/office/drawing/2014/main" id="{67A6E5F0-87F4-485C-85D9-53235C3BD75E}"/>
              </a:ext>
            </a:extLst>
          </p:cNvPr>
          <p:cNvSpPr/>
          <p:nvPr/>
        </p:nvSpPr>
        <p:spPr>
          <a:xfrm>
            <a:off x="10180257" y="2202974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>
            <a:extLst>
              <a:ext uri="{FF2B5EF4-FFF2-40B4-BE49-F238E27FC236}">
                <a16:creationId xmlns:a16="http://schemas.microsoft.com/office/drawing/2014/main" id="{E87569DA-8081-4FAD-B706-69C8CB734DCF}"/>
              </a:ext>
            </a:extLst>
          </p:cNvPr>
          <p:cNvSpPr/>
          <p:nvPr/>
        </p:nvSpPr>
        <p:spPr>
          <a:xfrm>
            <a:off x="10180257" y="1870909"/>
            <a:ext cx="450895" cy="442755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022AFA5-9909-4C55-9B40-21DD05681F44}"/>
              </a:ext>
            </a:extLst>
          </p:cNvPr>
          <p:cNvCxnSpPr>
            <a:cxnSpLocks/>
          </p:cNvCxnSpPr>
          <p:nvPr/>
        </p:nvCxnSpPr>
        <p:spPr>
          <a:xfrm>
            <a:off x="8220567" y="2867108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0C22A96-1FFF-47ED-8154-C3B9D9B75E89}"/>
              </a:ext>
            </a:extLst>
          </p:cNvPr>
          <p:cNvCxnSpPr>
            <a:cxnSpLocks/>
          </p:cNvCxnSpPr>
          <p:nvPr/>
        </p:nvCxnSpPr>
        <p:spPr>
          <a:xfrm flipH="1">
            <a:off x="8097013" y="3199178"/>
            <a:ext cx="134260" cy="1106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DF5876E-8E6E-49F5-9EF1-79FA92BB56E1}"/>
              </a:ext>
            </a:extLst>
          </p:cNvPr>
          <p:cNvCxnSpPr>
            <a:cxnSpLocks/>
          </p:cNvCxnSpPr>
          <p:nvPr/>
        </p:nvCxnSpPr>
        <p:spPr>
          <a:xfrm flipH="1">
            <a:off x="8215280" y="3201147"/>
            <a:ext cx="35592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B1D2490-656B-4778-9CBD-B77D91E5F83B}"/>
              </a:ext>
            </a:extLst>
          </p:cNvPr>
          <p:cNvCxnSpPr>
            <a:cxnSpLocks/>
          </p:cNvCxnSpPr>
          <p:nvPr/>
        </p:nvCxnSpPr>
        <p:spPr>
          <a:xfrm flipH="1">
            <a:off x="8442403" y="3184312"/>
            <a:ext cx="137547" cy="13072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EBB660C6-79A9-4688-9F1E-47FE97CC806D}"/>
              </a:ext>
            </a:extLst>
          </p:cNvPr>
          <p:cNvCxnSpPr>
            <a:cxnSpLocks/>
          </p:cNvCxnSpPr>
          <p:nvPr/>
        </p:nvCxnSpPr>
        <p:spPr>
          <a:xfrm flipH="1">
            <a:off x="8571205" y="3199178"/>
            <a:ext cx="332797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C8F673-A345-4EF1-91D0-92D644BE3170}"/>
              </a:ext>
            </a:extLst>
          </p:cNvPr>
          <p:cNvCxnSpPr>
            <a:cxnSpLocks/>
          </p:cNvCxnSpPr>
          <p:nvPr/>
        </p:nvCxnSpPr>
        <p:spPr>
          <a:xfrm>
            <a:off x="9019549" y="2757224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C09FABD-F014-4B54-A240-EA631A6A73E3}"/>
              </a:ext>
            </a:extLst>
          </p:cNvPr>
          <p:cNvCxnSpPr>
            <a:cxnSpLocks/>
          </p:cNvCxnSpPr>
          <p:nvPr/>
        </p:nvCxnSpPr>
        <p:spPr>
          <a:xfrm flipH="1">
            <a:off x="8895995" y="3089294"/>
            <a:ext cx="134260" cy="1106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18C5182-A31B-46AF-9C79-FC0AC13616C6}"/>
              </a:ext>
            </a:extLst>
          </p:cNvPr>
          <p:cNvCxnSpPr>
            <a:cxnSpLocks/>
          </p:cNvCxnSpPr>
          <p:nvPr/>
        </p:nvCxnSpPr>
        <p:spPr>
          <a:xfrm flipH="1">
            <a:off x="9019549" y="3083350"/>
            <a:ext cx="33563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879C9790-E87D-444A-A0F8-08926EBA53FA}"/>
              </a:ext>
            </a:extLst>
          </p:cNvPr>
          <p:cNvCxnSpPr>
            <a:cxnSpLocks/>
          </p:cNvCxnSpPr>
          <p:nvPr/>
        </p:nvCxnSpPr>
        <p:spPr>
          <a:xfrm>
            <a:off x="9014261" y="2424353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B371BEFF-8814-43BB-ADCB-DE305B0333A2}"/>
              </a:ext>
            </a:extLst>
          </p:cNvPr>
          <p:cNvCxnSpPr>
            <a:cxnSpLocks/>
          </p:cNvCxnSpPr>
          <p:nvPr/>
        </p:nvCxnSpPr>
        <p:spPr>
          <a:xfrm flipH="1">
            <a:off x="8890707" y="2756423"/>
            <a:ext cx="134260" cy="1106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4E453CC8-9387-4958-8F3E-517CADA31E78}"/>
              </a:ext>
            </a:extLst>
          </p:cNvPr>
          <p:cNvCxnSpPr>
            <a:cxnSpLocks/>
          </p:cNvCxnSpPr>
          <p:nvPr/>
        </p:nvCxnSpPr>
        <p:spPr>
          <a:xfrm flipH="1">
            <a:off x="9008974" y="2758392"/>
            <a:ext cx="35592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78C0CED2-8452-4CC3-9F45-B8165603266B}"/>
              </a:ext>
            </a:extLst>
          </p:cNvPr>
          <p:cNvCxnSpPr>
            <a:cxnSpLocks/>
          </p:cNvCxnSpPr>
          <p:nvPr/>
        </p:nvCxnSpPr>
        <p:spPr>
          <a:xfrm flipH="1">
            <a:off x="8914976" y="2758392"/>
            <a:ext cx="9399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F873AA38-99E8-475D-A89D-3C2AE3916EF6}"/>
              </a:ext>
            </a:extLst>
          </p:cNvPr>
          <p:cNvCxnSpPr>
            <a:cxnSpLocks/>
          </p:cNvCxnSpPr>
          <p:nvPr/>
        </p:nvCxnSpPr>
        <p:spPr>
          <a:xfrm>
            <a:off x="9140513" y="2313862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83F24151-33B6-4E27-89D1-8FB608D1A310}"/>
              </a:ext>
            </a:extLst>
          </p:cNvPr>
          <p:cNvCxnSpPr>
            <a:cxnSpLocks/>
          </p:cNvCxnSpPr>
          <p:nvPr/>
        </p:nvCxnSpPr>
        <p:spPr>
          <a:xfrm flipH="1">
            <a:off x="9016959" y="2645932"/>
            <a:ext cx="134260" cy="1106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05E9D56A-0BD2-46AE-85CB-D6DFE4D9FA26}"/>
              </a:ext>
            </a:extLst>
          </p:cNvPr>
          <p:cNvCxnSpPr>
            <a:cxnSpLocks/>
          </p:cNvCxnSpPr>
          <p:nvPr/>
        </p:nvCxnSpPr>
        <p:spPr>
          <a:xfrm flipH="1">
            <a:off x="9140513" y="2639988"/>
            <a:ext cx="33563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948B2CE1-4535-40F6-B477-91E66B803194}"/>
              </a:ext>
            </a:extLst>
          </p:cNvPr>
          <p:cNvCxnSpPr>
            <a:cxnSpLocks/>
          </p:cNvCxnSpPr>
          <p:nvPr/>
        </p:nvCxnSpPr>
        <p:spPr>
          <a:xfrm>
            <a:off x="9488349" y="2319603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FF7C6D3D-807C-4C3C-B04B-EFAABCF75609}"/>
              </a:ext>
            </a:extLst>
          </p:cNvPr>
          <p:cNvCxnSpPr>
            <a:cxnSpLocks/>
          </p:cNvCxnSpPr>
          <p:nvPr/>
        </p:nvCxnSpPr>
        <p:spPr>
          <a:xfrm flipH="1">
            <a:off x="9364795" y="2651673"/>
            <a:ext cx="134260" cy="1106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1D23F97B-F637-48EF-A534-65C1F417AD0F}"/>
              </a:ext>
            </a:extLst>
          </p:cNvPr>
          <p:cNvCxnSpPr>
            <a:cxnSpLocks/>
          </p:cNvCxnSpPr>
          <p:nvPr/>
        </p:nvCxnSpPr>
        <p:spPr>
          <a:xfrm>
            <a:off x="9607370" y="2207909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AD3120DC-BBD2-4F86-9635-EFDA29FD3DA3}"/>
              </a:ext>
            </a:extLst>
          </p:cNvPr>
          <p:cNvCxnSpPr>
            <a:cxnSpLocks/>
          </p:cNvCxnSpPr>
          <p:nvPr/>
        </p:nvCxnSpPr>
        <p:spPr>
          <a:xfrm flipH="1">
            <a:off x="9483816" y="2539979"/>
            <a:ext cx="134260" cy="1106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F09C2079-9D46-4EA7-9802-488122745DFC}"/>
              </a:ext>
            </a:extLst>
          </p:cNvPr>
          <p:cNvCxnSpPr>
            <a:cxnSpLocks/>
          </p:cNvCxnSpPr>
          <p:nvPr/>
        </p:nvCxnSpPr>
        <p:spPr>
          <a:xfrm flipH="1">
            <a:off x="9607370" y="2534035"/>
            <a:ext cx="33563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34F30BC6-50D7-4805-9F7C-616F82BD1CDF}"/>
              </a:ext>
            </a:extLst>
          </p:cNvPr>
          <p:cNvCxnSpPr>
            <a:cxnSpLocks/>
          </p:cNvCxnSpPr>
          <p:nvPr/>
        </p:nvCxnSpPr>
        <p:spPr>
          <a:xfrm>
            <a:off x="10295152" y="2312985"/>
            <a:ext cx="0" cy="21879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EA7F588C-5AA1-4C63-9E94-354C40531B83}"/>
              </a:ext>
            </a:extLst>
          </p:cNvPr>
          <p:cNvCxnSpPr>
            <a:cxnSpLocks/>
          </p:cNvCxnSpPr>
          <p:nvPr/>
        </p:nvCxnSpPr>
        <p:spPr>
          <a:xfrm flipH="1">
            <a:off x="10160892" y="2537720"/>
            <a:ext cx="134260" cy="1106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56CC2239-3D63-4CB5-A648-E2A0BC935FC1}"/>
              </a:ext>
            </a:extLst>
          </p:cNvPr>
          <p:cNvCxnSpPr>
            <a:cxnSpLocks/>
          </p:cNvCxnSpPr>
          <p:nvPr/>
        </p:nvCxnSpPr>
        <p:spPr>
          <a:xfrm flipH="1">
            <a:off x="10284446" y="2531776"/>
            <a:ext cx="33563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立方体 18">
            <a:extLst>
              <a:ext uri="{FF2B5EF4-FFF2-40B4-BE49-F238E27FC236}">
                <a16:creationId xmlns:a16="http://schemas.microsoft.com/office/drawing/2014/main" id="{3E6A0ED6-B303-461D-A29E-D525CDB78B1D}"/>
              </a:ext>
            </a:extLst>
          </p:cNvPr>
          <p:cNvSpPr/>
          <p:nvPr/>
        </p:nvSpPr>
        <p:spPr>
          <a:xfrm>
            <a:off x="9729536" y="2318367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D962F40C-EEB2-422D-B2BE-39A317281DFC}"/>
              </a:ext>
            </a:extLst>
          </p:cNvPr>
          <p:cNvCxnSpPr>
            <a:cxnSpLocks/>
          </p:cNvCxnSpPr>
          <p:nvPr/>
        </p:nvCxnSpPr>
        <p:spPr>
          <a:xfrm>
            <a:off x="9941507" y="2203598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8D54FC69-E99E-4DC2-80EB-5DA120164A2F}"/>
              </a:ext>
            </a:extLst>
          </p:cNvPr>
          <p:cNvCxnSpPr>
            <a:cxnSpLocks/>
          </p:cNvCxnSpPr>
          <p:nvPr/>
        </p:nvCxnSpPr>
        <p:spPr>
          <a:xfrm flipH="1">
            <a:off x="9948811" y="2531776"/>
            <a:ext cx="33563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38CCD7E5-74D2-49E4-B295-C1D8234F722D}"/>
              </a:ext>
            </a:extLst>
          </p:cNvPr>
          <p:cNvCxnSpPr>
            <a:cxnSpLocks/>
          </p:cNvCxnSpPr>
          <p:nvPr/>
        </p:nvCxnSpPr>
        <p:spPr>
          <a:xfrm flipH="1">
            <a:off x="9488349" y="2645729"/>
            <a:ext cx="33563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E58EE9F0-2A2C-44DD-92D6-B56ACB620376}"/>
              </a:ext>
            </a:extLst>
          </p:cNvPr>
          <p:cNvCxnSpPr>
            <a:cxnSpLocks/>
          </p:cNvCxnSpPr>
          <p:nvPr/>
        </p:nvCxnSpPr>
        <p:spPr>
          <a:xfrm>
            <a:off x="9831287" y="2320107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7DFC728F-0F50-4A92-A93D-1029E2E34C45}"/>
              </a:ext>
            </a:extLst>
          </p:cNvPr>
          <p:cNvCxnSpPr>
            <a:cxnSpLocks/>
          </p:cNvCxnSpPr>
          <p:nvPr/>
        </p:nvCxnSpPr>
        <p:spPr>
          <a:xfrm flipH="1">
            <a:off x="9718166" y="2645932"/>
            <a:ext cx="122086" cy="1168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>
            <a:extLst>
              <a:ext uri="{FF2B5EF4-FFF2-40B4-BE49-F238E27FC236}">
                <a16:creationId xmlns:a16="http://schemas.microsoft.com/office/drawing/2014/main" id="{FC6C2532-B5AB-4846-8B25-9F72D5F30147}"/>
              </a:ext>
            </a:extLst>
          </p:cNvPr>
          <p:cNvCxnSpPr>
            <a:cxnSpLocks/>
          </p:cNvCxnSpPr>
          <p:nvPr/>
        </p:nvCxnSpPr>
        <p:spPr>
          <a:xfrm flipH="1">
            <a:off x="9831287" y="2646233"/>
            <a:ext cx="33563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402335DF-AF5B-4EAE-8D86-127102CB186A}"/>
              </a:ext>
            </a:extLst>
          </p:cNvPr>
          <p:cNvCxnSpPr>
            <a:cxnSpLocks/>
          </p:cNvCxnSpPr>
          <p:nvPr/>
        </p:nvCxnSpPr>
        <p:spPr>
          <a:xfrm flipH="1">
            <a:off x="9833902" y="2526777"/>
            <a:ext cx="122086" cy="1168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立方体 159">
            <a:extLst>
              <a:ext uri="{FF2B5EF4-FFF2-40B4-BE49-F238E27FC236}">
                <a16:creationId xmlns:a16="http://schemas.microsoft.com/office/drawing/2014/main" id="{841BB597-C46A-43D2-9E30-50972BE14E4E}"/>
              </a:ext>
            </a:extLst>
          </p:cNvPr>
          <p:cNvSpPr/>
          <p:nvPr/>
        </p:nvSpPr>
        <p:spPr>
          <a:xfrm>
            <a:off x="8452898" y="2532475"/>
            <a:ext cx="450895" cy="44275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0DB2E881-7AF4-4091-A5CF-A8D5F3A4C499}"/>
              </a:ext>
            </a:extLst>
          </p:cNvPr>
          <p:cNvCxnSpPr>
            <a:cxnSpLocks/>
          </p:cNvCxnSpPr>
          <p:nvPr/>
        </p:nvCxnSpPr>
        <p:spPr>
          <a:xfrm>
            <a:off x="8683803" y="2428039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1F666100-1FCC-4CC0-90E0-708F78605611}"/>
              </a:ext>
            </a:extLst>
          </p:cNvPr>
          <p:cNvCxnSpPr>
            <a:cxnSpLocks/>
          </p:cNvCxnSpPr>
          <p:nvPr/>
        </p:nvCxnSpPr>
        <p:spPr>
          <a:xfrm flipH="1">
            <a:off x="8575226" y="2758391"/>
            <a:ext cx="101398" cy="9609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ADF1F701-4408-47B9-9174-2C68E2BEDA8E}"/>
              </a:ext>
            </a:extLst>
          </p:cNvPr>
          <p:cNvCxnSpPr>
            <a:cxnSpLocks/>
          </p:cNvCxnSpPr>
          <p:nvPr/>
        </p:nvCxnSpPr>
        <p:spPr>
          <a:xfrm flipH="1">
            <a:off x="8676624" y="2756423"/>
            <a:ext cx="33563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AB5209BB-4B2C-4819-8C3F-47959C3B1D4C}"/>
              </a:ext>
            </a:extLst>
          </p:cNvPr>
          <p:cNvCxnSpPr>
            <a:cxnSpLocks/>
          </p:cNvCxnSpPr>
          <p:nvPr/>
        </p:nvCxnSpPr>
        <p:spPr>
          <a:xfrm>
            <a:off x="8571205" y="2871038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05CAA23F-3ED2-43D9-A995-4B77B9CC6091}"/>
              </a:ext>
            </a:extLst>
          </p:cNvPr>
          <p:cNvCxnSpPr>
            <a:cxnSpLocks/>
          </p:cNvCxnSpPr>
          <p:nvPr/>
        </p:nvCxnSpPr>
        <p:spPr>
          <a:xfrm>
            <a:off x="8685843" y="2756423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61DD31D6-B194-4C97-B4B6-F846D3DD3EDB}"/>
              </a:ext>
            </a:extLst>
          </p:cNvPr>
          <p:cNvCxnSpPr>
            <a:cxnSpLocks/>
          </p:cNvCxnSpPr>
          <p:nvPr/>
        </p:nvCxnSpPr>
        <p:spPr>
          <a:xfrm flipH="1">
            <a:off x="8566654" y="3083350"/>
            <a:ext cx="134260" cy="1106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E9D4117-793F-42A0-B7BD-9A2B29B1AAB8}"/>
              </a:ext>
            </a:extLst>
          </p:cNvPr>
          <p:cNvCxnSpPr>
            <a:cxnSpLocks/>
          </p:cNvCxnSpPr>
          <p:nvPr/>
        </p:nvCxnSpPr>
        <p:spPr>
          <a:xfrm flipH="1">
            <a:off x="8684921" y="3085319"/>
            <a:ext cx="35592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13EF507-DF39-48FD-B6EB-A61B5A9A79F2}"/>
              </a:ext>
            </a:extLst>
          </p:cNvPr>
          <p:cNvCxnSpPr>
            <a:cxnSpLocks/>
          </p:cNvCxnSpPr>
          <p:nvPr/>
        </p:nvCxnSpPr>
        <p:spPr>
          <a:xfrm flipV="1">
            <a:off x="7972565" y="2032477"/>
            <a:ext cx="3185375" cy="1083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966C7A7B-DF4E-445D-BC1D-B708640B2CD9}"/>
              </a:ext>
            </a:extLst>
          </p:cNvPr>
          <p:cNvCxnSpPr>
            <a:cxnSpLocks/>
          </p:cNvCxnSpPr>
          <p:nvPr/>
        </p:nvCxnSpPr>
        <p:spPr>
          <a:xfrm flipH="1">
            <a:off x="8458211" y="2864555"/>
            <a:ext cx="111996" cy="9658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箭头连接符 163">
            <a:extLst>
              <a:ext uri="{FF2B5EF4-FFF2-40B4-BE49-F238E27FC236}">
                <a16:creationId xmlns:a16="http://schemas.microsoft.com/office/drawing/2014/main" id="{FB0FE12F-BF81-4D58-A7C1-FC0365D8385C}"/>
              </a:ext>
            </a:extLst>
          </p:cNvPr>
          <p:cNvCxnSpPr>
            <a:cxnSpLocks/>
          </p:cNvCxnSpPr>
          <p:nvPr/>
        </p:nvCxnSpPr>
        <p:spPr>
          <a:xfrm flipH="1">
            <a:off x="8564644" y="2861846"/>
            <a:ext cx="33279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D564F5E2-AD64-4D32-B7F6-9EC73B0C75A4}"/>
              </a:ext>
            </a:extLst>
          </p:cNvPr>
          <p:cNvCxnSpPr>
            <a:cxnSpLocks/>
          </p:cNvCxnSpPr>
          <p:nvPr/>
        </p:nvCxnSpPr>
        <p:spPr>
          <a:xfrm>
            <a:off x="8570111" y="2530774"/>
            <a:ext cx="0" cy="3368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2263664F-3838-4CB7-9539-2C9436536C95}"/>
              </a:ext>
            </a:extLst>
          </p:cNvPr>
          <p:cNvSpPr txBox="1"/>
          <p:nvPr/>
        </p:nvSpPr>
        <p:spPr>
          <a:xfrm>
            <a:off x="7356890" y="5467699"/>
            <a:ext cx="6097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dirty="0"/>
              <a:t>M</a:t>
            </a:r>
            <a:r>
              <a:rPr lang="LID4096" altLang="zh-CN" dirty="0"/>
              <a:t>ark 0: empty voxel</a:t>
            </a:r>
          </a:p>
          <a:p>
            <a:r>
              <a:rPr lang="LID4096" altLang="zh-CN" dirty="0"/>
              <a:t>Mark 1: a part of </a:t>
            </a:r>
            <a:r>
              <a:rPr lang="de-DE" altLang="zh-CN" dirty="0" err="1"/>
              <a:t>th</a:t>
            </a:r>
            <a:r>
              <a:rPr lang="LID4096" altLang="zh-CN" dirty="0"/>
              <a:t>e sacnned object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466167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Voxel based </a:t>
            </a:r>
            <a:r>
              <a:rPr lang="en-US" altLang="de-DE" dirty="0" err="1"/>
              <a:t>denoising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29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2" name="文本框 11"/>
          <p:cNvSpPr txBox="1"/>
          <p:nvPr/>
        </p:nvSpPr>
        <p:spPr>
          <a:xfrm>
            <a:off x="1303655" y="2070100"/>
            <a:ext cx="958469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28" name="Cube 27"/>
          <p:cNvSpPr/>
          <p:nvPr/>
        </p:nvSpPr>
        <p:spPr>
          <a:xfrm>
            <a:off x="3319462" y="3065939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ube 34"/>
          <p:cNvSpPr/>
          <p:nvPr/>
        </p:nvSpPr>
        <p:spPr>
          <a:xfrm>
            <a:off x="2652712" y="3065939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Cube 35"/>
          <p:cNvSpPr/>
          <p:nvPr/>
        </p:nvSpPr>
        <p:spPr>
          <a:xfrm>
            <a:off x="3962399" y="3065939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Cube 36"/>
          <p:cNvSpPr/>
          <p:nvPr/>
        </p:nvSpPr>
        <p:spPr>
          <a:xfrm>
            <a:off x="3081338" y="3280807"/>
            <a:ext cx="523875" cy="485775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ube 37"/>
          <p:cNvSpPr/>
          <p:nvPr/>
        </p:nvSpPr>
        <p:spPr>
          <a:xfrm>
            <a:off x="2414588" y="3280807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Cube 38"/>
          <p:cNvSpPr/>
          <p:nvPr/>
        </p:nvSpPr>
        <p:spPr>
          <a:xfrm>
            <a:off x="3724275" y="3280807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ube 39"/>
          <p:cNvSpPr/>
          <p:nvPr/>
        </p:nvSpPr>
        <p:spPr>
          <a:xfrm>
            <a:off x="2867025" y="3495675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Cube 40"/>
          <p:cNvSpPr/>
          <p:nvPr/>
        </p:nvSpPr>
        <p:spPr>
          <a:xfrm>
            <a:off x="2200275" y="3495675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Cube 41"/>
          <p:cNvSpPr/>
          <p:nvPr/>
        </p:nvSpPr>
        <p:spPr>
          <a:xfrm>
            <a:off x="3509962" y="3495675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Cube 42"/>
          <p:cNvSpPr/>
          <p:nvPr/>
        </p:nvSpPr>
        <p:spPr>
          <a:xfrm>
            <a:off x="3462337" y="1837174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Cube 43"/>
          <p:cNvSpPr/>
          <p:nvPr/>
        </p:nvSpPr>
        <p:spPr>
          <a:xfrm>
            <a:off x="2795587" y="1837174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Cube 44"/>
          <p:cNvSpPr/>
          <p:nvPr/>
        </p:nvSpPr>
        <p:spPr>
          <a:xfrm>
            <a:off x="4105274" y="1837174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Cube 45"/>
          <p:cNvSpPr/>
          <p:nvPr/>
        </p:nvSpPr>
        <p:spPr>
          <a:xfrm>
            <a:off x="3263583" y="2052042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Cube 46"/>
          <p:cNvSpPr/>
          <p:nvPr/>
        </p:nvSpPr>
        <p:spPr>
          <a:xfrm>
            <a:off x="2596833" y="2052042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Cube 47"/>
          <p:cNvSpPr/>
          <p:nvPr/>
        </p:nvSpPr>
        <p:spPr>
          <a:xfrm>
            <a:off x="3906520" y="2052042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Cube 48"/>
          <p:cNvSpPr/>
          <p:nvPr/>
        </p:nvSpPr>
        <p:spPr>
          <a:xfrm>
            <a:off x="3009900" y="2266910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Cube 49"/>
          <p:cNvSpPr/>
          <p:nvPr/>
        </p:nvSpPr>
        <p:spPr>
          <a:xfrm>
            <a:off x="2343150" y="2266910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ube 50"/>
          <p:cNvSpPr/>
          <p:nvPr/>
        </p:nvSpPr>
        <p:spPr>
          <a:xfrm>
            <a:off x="3652837" y="2266910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Cube 51"/>
          <p:cNvSpPr/>
          <p:nvPr/>
        </p:nvSpPr>
        <p:spPr>
          <a:xfrm>
            <a:off x="3200400" y="4178221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Cube 52"/>
          <p:cNvSpPr/>
          <p:nvPr/>
        </p:nvSpPr>
        <p:spPr>
          <a:xfrm>
            <a:off x="2533650" y="4178221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Cube 53"/>
          <p:cNvSpPr/>
          <p:nvPr/>
        </p:nvSpPr>
        <p:spPr>
          <a:xfrm>
            <a:off x="3843337" y="4178221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Cube 54"/>
          <p:cNvSpPr/>
          <p:nvPr/>
        </p:nvSpPr>
        <p:spPr>
          <a:xfrm>
            <a:off x="3000374" y="4393089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Cube 55"/>
          <p:cNvSpPr/>
          <p:nvPr/>
        </p:nvSpPr>
        <p:spPr>
          <a:xfrm>
            <a:off x="2333624" y="4393089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Cube 56"/>
          <p:cNvSpPr/>
          <p:nvPr/>
        </p:nvSpPr>
        <p:spPr>
          <a:xfrm>
            <a:off x="3643311" y="4393089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Cube 57"/>
          <p:cNvSpPr/>
          <p:nvPr/>
        </p:nvSpPr>
        <p:spPr>
          <a:xfrm>
            <a:off x="2747963" y="4607957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Cube 58"/>
          <p:cNvSpPr/>
          <p:nvPr/>
        </p:nvSpPr>
        <p:spPr>
          <a:xfrm>
            <a:off x="2081213" y="4607957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Cube 59"/>
          <p:cNvSpPr/>
          <p:nvPr/>
        </p:nvSpPr>
        <p:spPr>
          <a:xfrm>
            <a:off x="3390900" y="4607957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Box 28"/>
          <p:cNvSpPr txBox="1"/>
          <p:nvPr/>
        </p:nvSpPr>
        <p:spPr>
          <a:xfrm>
            <a:off x="2053811" y="5611941"/>
            <a:ext cx="2245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e.g. Operator size is 3 </a:t>
            </a:r>
          </a:p>
          <a:p>
            <a:r>
              <a:rPr lang="de-DE" dirty="0"/>
              <a:t>Threshold is 4.</a:t>
            </a:r>
          </a:p>
        </p:txBody>
      </p:sp>
      <p:cxnSp>
        <p:nvCxnSpPr>
          <p:cNvPr id="2" name="Straight Connector 17">
            <a:extLst>
              <a:ext uri="{FF2B5EF4-FFF2-40B4-BE49-F238E27FC236}">
                <a16:creationId xmlns:a16="http://schemas.microsoft.com/office/drawing/2014/main" id="{525B81DF-0504-406B-ABE8-DE742D37422F}"/>
              </a:ext>
            </a:extLst>
          </p:cNvPr>
          <p:cNvCxnSpPr/>
          <p:nvPr/>
        </p:nvCxnSpPr>
        <p:spPr>
          <a:xfrm>
            <a:off x="7610475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43">
            <a:extLst>
              <a:ext uri="{FF2B5EF4-FFF2-40B4-BE49-F238E27FC236}">
                <a16:creationId xmlns:a16="http://schemas.microsoft.com/office/drawing/2014/main" id="{E9B544F1-2FD2-4687-B637-29DB7A41F3E2}"/>
              </a:ext>
            </a:extLst>
          </p:cNvPr>
          <p:cNvCxnSpPr/>
          <p:nvPr/>
        </p:nvCxnSpPr>
        <p:spPr>
          <a:xfrm>
            <a:off x="7821528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45">
            <a:extLst>
              <a:ext uri="{FF2B5EF4-FFF2-40B4-BE49-F238E27FC236}">
                <a16:creationId xmlns:a16="http://schemas.microsoft.com/office/drawing/2014/main" id="{520BBAD0-D877-43AB-8836-5D762AF53EFE}"/>
              </a:ext>
            </a:extLst>
          </p:cNvPr>
          <p:cNvCxnSpPr/>
          <p:nvPr/>
        </p:nvCxnSpPr>
        <p:spPr>
          <a:xfrm>
            <a:off x="8027862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48">
            <a:extLst>
              <a:ext uri="{FF2B5EF4-FFF2-40B4-BE49-F238E27FC236}">
                <a16:creationId xmlns:a16="http://schemas.microsoft.com/office/drawing/2014/main" id="{A444D22D-DB78-4A46-85E9-CB0B02469D46}"/>
              </a:ext>
            </a:extLst>
          </p:cNvPr>
          <p:cNvCxnSpPr/>
          <p:nvPr/>
        </p:nvCxnSpPr>
        <p:spPr>
          <a:xfrm>
            <a:off x="8229463" y="178394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49">
            <a:extLst>
              <a:ext uri="{FF2B5EF4-FFF2-40B4-BE49-F238E27FC236}">
                <a16:creationId xmlns:a16="http://schemas.microsoft.com/office/drawing/2014/main" id="{E65F21E2-1A59-4EEE-B1A9-657A88C66CF4}"/>
              </a:ext>
            </a:extLst>
          </p:cNvPr>
          <p:cNvCxnSpPr/>
          <p:nvPr/>
        </p:nvCxnSpPr>
        <p:spPr>
          <a:xfrm>
            <a:off x="8426755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0">
            <a:extLst>
              <a:ext uri="{FF2B5EF4-FFF2-40B4-BE49-F238E27FC236}">
                <a16:creationId xmlns:a16="http://schemas.microsoft.com/office/drawing/2014/main" id="{05DF44CB-FB32-4A08-B726-65D1C73AC91F}"/>
              </a:ext>
            </a:extLst>
          </p:cNvPr>
          <p:cNvCxnSpPr/>
          <p:nvPr/>
        </p:nvCxnSpPr>
        <p:spPr>
          <a:xfrm>
            <a:off x="8645847" y="178032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1">
            <a:extLst>
              <a:ext uri="{FF2B5EF4-FFF2-40B4-BE49-F238E27FC236}">
                <a16:creationId xmlns:a16="http://schemas.microsoft.com/office/drawing/2014/main" id="{5F733F83-2BC1-4E87-AFDE-A0F4D68D8508}"/>
              </a:ext>
            </a:extLst>
          </p:cNvPr>
          <p:cNvCxnSpPr/>
          <p:nvPr/>
        </p:nvCxnSpPr>
        <p:spPr>
          <a:xfrm>
            <a:off x="8849058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2">
            <a:extLst>
              <a:ext uri="{FF2B5EF4-FFF2-40B4-BE49-F238E27FC236}">
                <a16:creationId xmlns:a16="http://schemas.microsoft.com/office/drawing/2014/main" id="{22F5F3AE-A273-4082-96F9-EA6AAD752E5A}"/>
              </a:ext>
            </a:extLst>
          </p:cNvPr>
          <p:cNvCxnSpPr/>
          <p:nvPr/>
        </p:nvCxnSpPr>
        <p:spPr>
          <a:xfrm>
            <a:off x="9057352" y="176155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53">
            <a:extLst>
              <a:ext uri="{FF2B5EF4-FFF2-40B4-BE49-F238E27FC236}">
                <a16:creationId xmlns:a16="http://schemas.microsoft.com/office/drawing/2014/main" id="{9DB7E0F5-035E-4719-AD2B-D0E49C967E66}"/>
              </a:ext>
            </a:extLst>
          </p:cNvPr>
          <p:cNvCxnSpPr/>
          <p:nvPr/>
        </p:nvCxnSpPr>
        <p:spPr>
          <a:xfrm>
            <a:off x="9262182" y="17554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54">
            <a:extLst>
              <a:ext uri="{FF2B5EF4-FFF2-40B4-BE49-F238E27FC236}">
                <a16:creationId xmlns:a16="http://schemas.microsoft.com/office/drawing/2014/main" id="{389B0140-457B-4759-85C2-9D4DF3729EB0}"/>
              </a:ext>
            </a:extLst>
          </p:cNvPr>
          <p:cNvCxnSpPr/>
          <p:nvPr/>
        </p:nvCxnSpPr>
        <p:spPr>
          <a:xfrm>
            <a:off x="9453609" y="1761847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55">
            <a:extLst>
              <a:ext uri="{FF2B5EF4-FFF2-40B4-BE49-F238E27FC236}">
                <a16:creationId xmlns:a16="http://schemas.microsoft.com/office/drawing/2014/main" id="{B9179742-3C6C-410A-A133-9D1CFC890D03}"/>
              </a:ext>
            </a:extLst>
          </p:cNvPr>
          <p:cNvCxnSpPr/>
          <p:nvPr/>
        </p:nvCxnSpPr>
        <p:spPr>
          <a:xfrm>
            <a:off x="9658242" y="17530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56">
            <a:extLst>
              <a:ext uri="{FF2B5EF4-FFF2-40B4-BE49-F238E27FC236}">
                <a16:creationId xmlns:a16="http://schemas.microsoft.com/office/drawing/2014/main" id="{2AB06385-C91E-4AAD-82D6-B4E90A659211}"/>
              </a:ext>
            </a:extLst>
          </p:cNvPr>
          <p:cNvCxnSpPr/>
          <p:nvPr/>
        </p:nvCxnSpPr>
        <p:spPr>
          <a:xfrm>
            <a:off x="9866536" y="17517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67">
            <a:extLst>
              <a:ext uri="{FF2B5EF4-FFF2-40B4-BE49-F238E27FC236}">
                <a16:creationId xmlns:a16="http://schemas.microsoft.com/office/drawing/2014/main" id="{1E355A6A-33DD-4A52-B8E4-18CA9C7723FA}"/>
              </a:ext>
            </a:extLst>
          </p:cNvPr>
          <p:cNvCxnSpPr/>
          <p:nvPr/>
        </p:nvCxnSpPr>
        <p:spPr>
          <a:xfrm>
            <a:off x="10092527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68">
            <a:extLst>
              <a:ext uri="{FF2B5EF4-FFF2-40B4-BE49-F238E27FC236}">
                <a16:creationId xmlns:a16="http://schemas.microsoft.com/office/drawing/2014/main" id="{FCF1F86F-15A0-4EF3-A1E1-9CC8D066DE4E}"/>
              </a:ext>
            </a:extLst>
          </p:cNvPr>
          <p:cNvCxnSpPr/>
          <p:nvPr/>
        </p:nvCxnSpPr>
        <p:spPr>
          <a:xfrm>
            <a:off x="10303580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9">
            <a:extLst>
              <a:ext uri="{FF2B5EF4-FFF2-40B4-BE49-F238E27FC236}">
                <a16:creationId xmlns:a16="http://schemas.microsoft.com/office/drawing/2014/main" id="{BA648919-84C1-4D1F-B9B4-B59B41CD18B1}"/>
              </a:ext>
            </a:extLst>
          </p:cNvPr>
          <p:cNvCxnSpPr/>
          <p:nvPr/>
        </p:nvCxnSpPr>
        <p:spPr>
          <a:xfrm>
            <a:off x="10509914" y="177360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0">
            <a:extLst>
              <a:ext uri="{FF2B5EF4-FFF2-40B4-BE49-F238E27FC236}">
                <a16:creationId xmlns:a16="http://schemas.microsoft.com/office/drawing/2014/main" id="{87C09450-31D0-484A-BB22-942D19AC2E00}"/>
              </a:ext>
            </a:extLst>
          </p:cNvPr>
          <p:cNvCxnSpPr/>
          <p:nvPr/>
        </p:nvCxnSpPr>
        <p:spPr>
          <a:xfrm>
            <a:off x="10711515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71">
            <a:extLst>
              <a:ext uri="{FF2B5EF4-FFF2-40B4-BE49-F238E27FC236}">
                <a16:creationId xmlns:a16="http://schemas.microsoft.com/office/drawing/2014/main" id="{F345E41D-AA10-4A9B-9530-19AD371F0980}"/>
              </a:ext>
            </a:extLst>
          </p:cNvPr>
          <p:cNvCxnSpPr/>
          <p:nvPr/>
        </p:nvCxnSpPr>
        <p:spPr>
          <a:xfrm>
            <a:off x="10922568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0">
            <a:extLst>
              <a:ext uri="{FF2B5EF4-FFF2-40B4-BE49-F238E27FC236}">
                <a16:creationId xmlns:a16="http://schemas.microsoft.com/office/drawing/2014/main" id="{7576BBE4-DDE3-4DCF-9FFA-7BF6A1301DD9}"/>
              </a:ext>
            </a:extLst>
          </p:cNvPr>
          <p:cNvGrpSpPr/>
          <p:nvPr/>
        </p:nvGrpSpPr>
        <p:grpSpPr>
          <a:xfrm rot="5400000">
            <a:off x="7634248" y="1756569"/>
            <a:ext cx="3312903" cy="3360432"/>
            <a:chOff x="7762875" y="1904160"/>
            <a:chExt cx="3312903" cy="3360432"/>
          </a:xfrm>
        </p:grpSpPr>
        <p:cxnSp>
          <p:nvCxnSpPr>
            <p:cNvPr id="78" name="Straight Connector 273">
              <a:extLst>
                <a:ext uri="{FF2B5EF4-FFF2-40B4-BE49-F238E27FC236}">
                  <a16:creationId xmlns:a16="http://schemas.microsoft.com/office/drawing/2014/main" id="{46F5CC6C-1921-4345-99E9-BA700DFD6C0B}"/>
                </a:ext>
              </a:extLst>
            </p:cNvPr>
            <p:cNvCxnSpPr/>
            <p:nvPr/>
          </p:nvCxnSpPr>
          <p:spPr>
            <a:xfrm>
              <a:off x="7762875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274">
              <a:extLst>
                <a:ext uri="{FF2B5EF4-FFF2-40B4-BE49-F238E27FC236}">
                  <a16:creationId xmlns:a16="http://schemas.microsoft.com/office/drawing/2014/main" id="{72B07AED-F91D-403B-8004-B44EF4282589}"/>
                </a:ext>
              </a:extLst>
            </p:cNvPr>
            <p:cNvCxnSpPr/>
            <p:nvPr/>
          </p:nvCxnSpPr>
          <p:spPr>
            <a:xfrm>
              <a:off x="7973928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275">
              <a:extLst>
                <a:ext uri="{FF2B5EF4-FFF2-40B4-BE49-F238E27FC236}">
                  <a16:creationId xmlns:a16="http://schemas.microsoft.com/office/drawing/2014/main" id="{B66B8415-4955-44B6-9E18-D0C7AC79A1F4}"/>
                </a:ext>
              </a:extLst>
            </p:cNvPr>
            <p:cNvCxnSpPr/>
            <p:nvPr/>
          </p:nvCxnSpPr>
          <p:spPr>
            <a:xfrm>
              <a:off x="8180262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276">
              <a:extLst>
                <a:ext uri="{FF2B5EF4-FFF2-40B4-BE49-F238E27FC236}">
                  <a16:creationId xmlns:a16="http://schemas.microsoft.com/office/drawing/2014/main" id="{9D2D194D-1D9A-44CF-933C-9E19260567A4}"/>
                </a:ext>
              </a:extLst>
            </p:cNvPr>
            <p:cNvCxnSpPr/>
            <p:nvPr/>
          </p:nvCxnSpPr>
          <p:spPr>
            <a:xfrm>
              <a:off x="8381863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277">
              <a:extLst>
                <a:ext uri="{FF2B5EF4-FFF2-40B4-BE49-F238E27FC236}">
                  <a16:creationId xmlns:a16="http://schemas.microsoft.com/office/drawing/2014/main" id="{9E1E5A7C-3D47-4E3C-8AFB-31256FDD4A9F}"/>
                </a:ext>
              </a:extLst>
            </p:cNvPr>
            <p:cNvCxnSpPr/>
            <p:nvPr/>
          </p:nvCxnSpPr>
          <p:spPr>
            <a:xfrm>
              <a:off x="8579155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278">
              <a:extLst>
                <a:ext uri="{FF2B5EF4-FFF2-40B4-BE49-F238E27FC236}">
                  <a16:creationId xmlns:a16="http://schemas.microsoft.com/office/drawing/2014/main" id="{0972B137-81F7-4F97-BC47-6B63567B405C}"/>
                </a:ext>
              </a:extLst>
            </p:cNvPr>
            <p:cNvCxnSpPr/>
            <p:nvPr/>
          </p:nvCxnSpPr>
          <p:spPr>
            <a:xfrm>
              <a:off x="8798247" y="193272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279">
              <a:extLst>
                <a:ext uri="{FF2B5EF4-FFF2-40B4-BE49-F238E27FC236}">
                  <a16:creationId xmlns:a16="http://schemas.microsoft.com/office/drawing/2014/main" id="{2C8F8B6B-A2DD-43BD-B7C3-E555AB6ED607}"/>
                </a:ext>
              </a:extLst>
            </p:cNvPr>
            <p:cNvCxnSpPr/>
            <p:nvPr/>
          </p:nvCxnSpPr>
          <p:spPr>
            <a:xfrm>
              <a:off x="9001458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280">
              <a:extLst>
                <a:ext uri="{FF2B5EF4-FFF2-40B4-BE49-F238E27FC236}">
                  <a16:creationId xmlns:a16="http://schemas.microsoft.com/office/drawing/2014/main" id="{F3F7DEEB-9716-45DB-9DC8-AEB44ACDA0A7}"/>
                </a:ext>
              </a:extLst>
            </p:cNvPr>
            <p:cNvCxnSpPr/>
            <p:nvPr/>
          </p:nvCxnSpPr>
          <p:spPr>
            <a:xfrm>
              <a:off x="9209752" y="191395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281">
              <a:extLst>
                <a:ext uri="{FF2B5EF4-FFF2-40B4-BE49-F238E27FC236}">
                  <a16:creationId xmlns:a16="http://schemas.microsoft.com/office/drawing/2014/main" id="{53B0E9F2-5485-47F8-855E-73188719AF45}"/>
                </a:ext>
              </a:extLst>
            </p:cNvPr>
            <p:cNvCxnSpPr/>
            <p:nvPr/>
          </p:nvCxnSpPr>
          <p:spPr>
            <a:xfrm>
              <a:off x="9414582" y="19078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282">
              <a:extLst>
                <a:ext uri="{FF2B5EF4-FFF2-40B4-BE49-F238E27FC236}">
                  <a16:creationId xmlns:a16="http://schemas.microsoft.com/office/drawing/2014/main" id="{BDB70151-1B79-4B79-8C52-7A20A32D6ABD}"/>
                </a:ext>
              </a:extLst>
            </p:cNvPr>
            <p:cNvCxnSpPr/>
            <p:nvPr/>
          </p:nvCxnSpPr>
          <p:spPr>
            <a:xfrm>
              <a:off x="9606009" y="1914247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283">
              <a:extLst>
                <a:ext uri="{FF2B5EF4-FFF2-40B4-BE49-F238E27FC236}">
                  <a16:creationId xmlns:a16="http://schemas.microsoft.com/office/drawing/2014/main" id="{11A400E8-1603-41A4-86A8-5574EB937E9A}"/>
                </a:ext>
              </a:extLst>
            </p:cNvPr>
            <p:cNvCxnSpPr/>
            <p:nvPr/>
          </p:nvCxnSpPr>
          <p:spPr>
            <a:xfrm>
              <a:off x="9810642" y="19054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284">
              <a:extLst>
                <a:ext uri="{FF2B5EF4-FFF2-40B4-BE49-F238E27FC236}">
                  <a16:creationId xmlns:a16="http://schemas.microsoft.com/office/drawing/2014/main" id="{A3EE4DC1-D898-4E7F-AC38-9EB5AC6EF8E5}"/>
                </a:ext>
              </a:extLst>
            </p:cNvPr>
            <p:cNvCxnSpPr/>
            <p:nvPr/>
          </p:nvCxnSpPr>
          <p:spPr>
            <a:xfrm>
              <a:off x="10018936" y="19041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285">
              <a:extLst>
                <a:ext uri="{FF2B5EF4-FFF2-40B4-BE49-F238E27FC236}">
                  <a16:creationId xmlns:a16="http://schemas.microsoft.com/office/drawing/2014/main" id="{E6048B3F-5E87-4473-8542-FEA02AF783F5}"/>
                </a:ext>
              </a:extLst>
            </p:cNvPr>
            <p:cNvCxnSpPr/>
            <p:nvPr/>
          </p:nvCxnSpPr>
          <p:spPr>
            <a:xfrm>
              <a:off x="10244927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286">
              <a:extLst>
                <a:ext uri="{FF2B5EF4-FFF2-40B4-BE49-F238E27FC236}">
                  <a16:creationId xmlns:a16="http://schemas.microsoft.com/office/drawing/2014/main" id="{DD13C76B-6DAA-4A8A-ACE8-F28F81363DE2}"/>
                </a:ext>
              </a:extLst>
            </p:cNvPr>
            <p:cNvCxnSpPr/>
            <p:nvPr/>
          </p:nvCxnSpPr>
          <p:spPr>
            <a:xfrm>
              <a:off x="10455980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287">
              <a:extLst>
                <a:ext uri="{FF2B5EF4-FFF2-40B4-BE49-F238E27FC236}">
                  <a16:creationId xmlns:a16="http://schemas.microsoft.com/office/drawing/2014/main" id="{73F36607-2967-412E-9076-76C702843520}"/>
                </a:ext>
              </a:extLst>
            </p:cNvPr>
            <p:cNvCxnSpPr/>
            <p:nvPr/>
          </p:nvCxnSpPr>
          <p:spPr>
            <a:xfrm>
              <a:off x="10662314" y="192600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288">
              <a:extLst>
                <a:ext uri="{FF2B5EF4-FFF2-40B4-BE49-F238E27FC236}">
                  <a16:creationId xmlns:a16="http://schemas.microsoft.com/office/drawing/2014/main" id="{F4E768E7-BB9F-4B3E-AA9C-DB156FD8E455}"/>
                </a:ext>
              </a:extLst>
            </p:cNvPr>
            <p:cNvCxnSpPr/>
            <p:nvPr/>
          </p:nvCxnSpPr>
          <p:spPr>
            <a:xfrm>
              <a:off x="10860559" y="1935113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289">
              <a:extLst>
                <a:ext uri="{FF2B5EF4-FFF2-40B4-BE49-F238E27FC236}">
                  <a16:creationId xmlns:a16="http://schemas.microsoft.com/office/drawing/2014/main" id="{D020F44A-97D2-44F8-8569-2B3C1AC36F99}"/>
                </a:ext>
              </a:extLst>
            </p:cNvPr>
            <p:cNvCxnSpPr/>
            <p:nvPr/>
          </p:nvCxnSpPr>
          <p:spPr>
            <a:xfrm>
              <a:off x="11075581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1">
            <a:extLst>
              <a:ext uri="{FF2B5EF4-FFF2-40B4-BE49-F238E27FC236}">
                <a16:creationId xmlns:a16="http://schemas.microsoft.com/office/drawing/2014/main" id="{583B2C2C-3BD5-47D8-94AA-BD0D4D845102}"/>
              </a:ext>
            </a:extLst>
          </p:cNvPr>
          <p:cNvSpPr/>
          <p:nvPr/>
        </p:nvSpPr>
        <p:spPr>
          <a:xfrm>
            <a:off x="8430879" y="2601606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tangle 319">
            <a:extLst>
              <a:ext uri="{FF2B5EF4-FFF2-40B4-BE49-F238E27FC236}">
                <a16:creationId xmlns:a16="http://schemas.microsoft.com/office/drawing/2014/main" id="{617B1C23-77B1-42D8-AD82-ACA72AE8A06B}"/>
              </a:ext>
            </a:extLst>
          </p:cNvPr>
          <p:cNvSpPr/>
          <p:nvPr/>
        </p:nvSpPr>
        <p:spPr>
          <a:xfrm rot="16200000">
            <a:off x="8641265" y="2605854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tangle 321">
            <a:extLst>
              <a:ext uri="{FF2B5EF4-FFF2-40B4-BE49-F238E27FC236}">
                <a16:creationId xmlns:a16="http://schemas.microsoft.com/office/drawing/2014/main" id="{7DE04021-C913-406B-A4B9-3408B8332D62}"/>
              </a:ext>
            </a:extLst>
          </p:cNvPr>
          <p:cNvSpPr/>
          <p:nvPr/>
        </p:nvSpPr>
        <p:spPr>
          <a:xfrm rot="16200000">
            <a:off x="9058606" y="2605956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tangle 322">
            <a:extLst>
              <a:ext uri="{FF2B5EF4-FFF2-40B4-BE49-F238E27FC236}">
                <a16:creationId xmlns:a16="http://schemas.microsoft.com/office/drawing/2014/main" id="{9C2AC90F-DBCA-4FD7-A4BD-6FD901E3419B}"/>
              </a:ext>
            </a:extLst>
          </p:cNvPr>
          <p:cNvSpPr/>
          <p:nvPr/>
        </p:nvSpPr>
        <p:spPr>
          <a:xfrm>
            <a:off x="9265099" y="2603794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tangle 319">
            <a:extLst>
              <a:ext uri="{FF2B5EF4-FFF2-40B4-BE49-F238E27FC236}">
                <a16:creationId xmlns:a16="http://schemas.microsoft.com/office/drawing/2014/main" id="{1BC9E500-E040-4F52-AD30-1A3F7245DA74}"/>
              </a:ext>
            </a:extLst>
          </p:cNvPr>
          <p:cNvSpPr/>
          <p:nvPr/>
        </p:nvSpPr>
        <p:spPr>
          <a:xfrm rot="16200000">
            <a:off x="8848344" y="2605573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tangle 322">
            <a:extLst>
              <a:ext uri="{FF2B5EF4-FFF2-40B4-BE49-F238E27FC236}">
                <a16:creationId xmlns:a16="http://schemas.microsoft.com/office/drawing/2014/main" id="{91EE254A-6B01-4C20-A7CC-B61F9F728ACC}"/>
              </a:ext>
            </a:extLst>
          </p:cNvPr>
          <p:cNvSpPr/>
          <p:nvPr/>
        </p:nvSpPr>
        <p:spPr>
          <a:xfrm>
            <a:off x="9460408" y="2603906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BC4C2E31-2FBF-4344-91E3-E3C65184D9F0}"/>
              </a:ext>
            </a:extLst>
          </p:cNvPr>
          <p:cNvSpPr/>
          <p:nvPr/>
        </p:nvSpPr>
        <p:spPr>
          <a:xfrm>
            <a:off x="8432132" y="2809349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tangle 319">
            <a:extLst>
              <a:ext uri="{FF2B5EF4-FFF2-40B4-BE49-F238E27FC236}">
                <a16:creationId xmlns:a16="http://schemas.microsoft.com/office/drawing/2014/main" id="{E4AEA9FB-FB83-4DD0-B813-76A33B550D9B}"/>
              </a:ext>
            </a:extLst>
          </p:cNvPr>
          <p:cNvSpPr/>
          <p:nvPr/>
        </p:nvSpPr>
        <p:spPr>
          <a:xfrm rot="16200000">
            <a:off x="8642518" y="2813597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6" name="Rectangle 321">
            <a:extLst>
              <a:ext uri="{FF2B5EF4-FFF2-40B4-BE49-F238E27FC236}">
                <a16:creationId xmlns:a16="http://schemas.microsoft.com/office/drawing/2014/main" id="{1B1784CA-B206-4FBC-B7E5-5FA237CACF9E}"/>
              </a:ext>
            </a:extLst>
          </p:cNvPr>
          <p:cNvSpPr/>
          <p:nvPr/>
        </p:nvSpPr>
        <p:spPr>
          <a:xfrm rot="16200000">
            <a:off x="9059859" y="2813699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tangle 322">
            <a:extLst>
              <a:ext uri="{FF2B5EF4-FFF2-40B4-BE49-F238E27FC236}">
                <a16:creationId xmlns:a16="http://schemas.microsoft.com/office/drawing/2014/main" id="{7594CA8F-2ED4-4475-991B-1660ABBA43B7}"/>
              </a:ext>
            </a:extLst>
          </p:cNvPr>
          <p:cNvSpPr/>
          <p:nvPr/>
        </p:nvSpPr>
        <p:spPr>
          <a:xfrm>
            <a:off x="9266352" y="2811537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tangle 319">
            <a:extLst>
              <a:ext uri="{FF2B5EF4-FFF2-40B4-BE49-F238E27FC236}">
                <a16:creationId xmlns:a16="http://schemas.microsoft.com/office/drawing/2014/main" id="{2A228898-486C-46D2-B639-3EC690CABD5F}"/>
              </a:ext>
            </a:extLst>
          </p:cNvPr>
          <p:cNvSpPr/>
          <p:nvPr/>
        </p:nvSpPr>
        <p:spPr>
          <a:xfrm rot="16200000">
            <a:off x="8849597" y="2813316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2" name="Rectangle 322">
            <a:extLst>
              <a:ext uri="{FF2B5EF4-FFF2-40B4-BE49-F238E27FC236}">
                <a16:creationId xmlns:a16="http://schemas.microsoft.com/office/drawing/2014/main" id="{CCBD12BA-FBA2-45C6-AE64-DB5179F97195}"/>
              </a:ext>
            </a:extLst>
          </p:cNvPr>
          <p:cNvSpPr/>
          <p:nvPr/>
        </p:nvSpPr>
        <p:spPr>
          <a:xfrm>
            <a:off x="9461661" y="2811649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tangle 21">
            <a:extLst>
              <a:ext uri="{FF2B5EF4-FFF2-40B4-BE49-F238E27FC236}">
                <a16:creationId xmlns:a16="http://schemas.microsoft.com/office/drawing/2014/main" id="{B07BEC44-F1A6-4171-92B9-4DA6DA4F57A1}"/>
              </a:ext>
            </a:extLst>
          </p:cNvPr>
          <p:cNvSpPr/>
          <p:nvPr/>
        </p:nvSpPr>
        <p:spPr>
          <a:xfrm>
            <a:off x="8433946" y="3022092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tangle 319">
            <a:extLst>
              <a:ext uri="{FF2B5EF4-FFF2-40B4-BE49-F238E27FC236}">
                <a16:creationId xmlns:a16="http://schemas.microsoft.com/office/drawing/2014/main" id="{B0E56496-D94E-4196-9ECF-C8619F3E7C8D}"/>
              </a:ext>
            </a:extLst>
          </p:cNvPr>
          <p:cNvSpPr/>
          <p:nvPr/>
        </p:nvSpPr>
        <p:spPr>
          <a:xfrm rot="16200000">
            <a:off x="8644332" y="3026340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8" name="Rectangle 321">
            <a:extLst>
              <a:ext uri="{FF2B5EF4-FFF2-40B4-BE49-F238E27FC236}">
                <a16:creationId xmlns:a16="http://schemas.microsoft.com/office/drawing/2014/main" id="{28990F5B-42BA-4065-881F-D9B2F346614A}"/>
              </a:ext>
            </a:extLst>
          </p:cNvPr>
          <p:cNvSpPr/>
          <p:nvPr/>
        </p:nvSpPr>
        <p:spPr>
          <a:xfrm rot="16200000">
            <a:off x="9061673" y="3026442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tangle 322">
            <a:extLst>
              <a:ext uri="{FF2B5EF4-FFF2-40B4-BE49-F238E27FC236}">
                <a16:creationId xmlns:a16="http://schemas.microsoft.com/office/drawing/2014/main" id="{0CC0619B-03B1-49DD-88DE-12E95473D239}"/>
              </a:ext>
            </a:extLst>
          </p:cNvPr>
          <p:cNvSpPr/>
          <p:nvPr/>
        </p:nvSpPr>
        <p:spPr>
          <a:xfrm>
            <a:off x="9268166" y="3024280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tangle 319">
            <a:extLst>
              <a:ext uri="{FF2B5EF4-FFF2-40B4-BE49-F238E27FC236}">
                <a16:creationId xmlns:a16="http://schemas.microsoft.com/office/drawing/2014/main" id="{129B87CC-0D6A-469C-8BCF-7B1BD9BA5C4C}"/>
              </a:ext>
            </a:extLst>
          </p:cNvPr>
          <p:cNvSpPr/>
          <p:nvPr/>
        </p:nvSpPr>
        <p:spPr>
          <a:xfrm rot="16200000">
            <a:off x="8851411" y="3026059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4" name="Rectangle 322">
            <a:extLst>
              <a:ext uri="{FF2B5EF4-FFF2-40B4-BE49-F238E27FC236}">
                <a16:creationId xmlns:a16="http://schemas.microsoft.com/office/drawing/2014/main" id="{BB95F397-582D-4519-BA05-B629D9E2B99A}"/>
              </a:ext>
            </a:extLst>
          </p:cNvPr>
          <p:cNvSpPr/>
          <p:nvPr/>
        </p:nvSpPr>
        <p:spPr>
          <a:xfrm>
            <a:off x="9463475" y="3024392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Rectangle 21">
            <a:extLst>
              <a:ext uri="{FF2B5EF4-FFF2-40B4-BE49-F238E27FC236}">
                <a16:creationId xmlns:a16="http://schemas.microsoft.com/office/drawing/2014/main" id="{F6D11E08-9698-4B1D-ABAC-9F0330EC9E61}"/>
              </a:ext>
            </a:extLst>
          </p:cNvPr>
          <p:cNvSpPr/>
          <p:nvPr/>
        </p:nvSpPr>
        <p:spPr>
          <a:xfrm>
            <a:off x="8430836" y="3225148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Rectangle 319">
            <a:extLst>
              <a:ext uri="{FF2B5EF4-FFF2-40B4-BE49-F238E27FC236}">
                <a16:creationId xmlns:a16="http://schemas.microsoft.com/office/drawing/2014/main" id="{08F92289-3AFE-4AC9-969C-6F34764DA60D}"/>
              </a:ext>
            </a:extLst>
          </p:cNvPr>
          <p:cNvSpPr/>
          <p:nvPr/>
        </p:nvSpPr>
        <p:spPr>
          <a:xfrm rot="16200000">
            <a:off x="8641222" y="3229396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0" name="Rectangle 321">
            <a:extLst>
              <a:ext uri="{FF2B5EF4-FFF2-40B4-BE49-F238E27FC236}">
                <a16:creationId xmlns:a16="http://schemas.microsoft.com/office/drawing/2014/main" id="{F673A0CB-6A16-49C2-BBD2-395AAFF1C5B0}"/>
              </a:ext>
            </a:extLst>
          </p:cNvPr>
          <p:cNvSpPr/>
          <p:nvPr/>
        </p:nvSpPr>
        <p:spPr>
          <a:xfrm rot="16200000">
            <a:off x="9058563" y="3229498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Rectangle 322">
            <a:extLst>
              <a:ext uri="{FF2B5EF4-FFF2-40B4-BE49-F238E27FC236}">
                <a16:creationId xmlns:a16="http://schemas.microsoft.com/office/drawing/2014/main" id="{D3A2D3DA-ADE9-4726-9129-FE7C2D75C020}"/>
              </a:ext>
            </a:extLst>
          </p:cNvPr>
          <p:cNvSpPr/>
          <p:nvPr/>
        </p:nvSpPr>
        <p:spPr>
          <a:xfrm>
            <a:off x="9265056" y="3227336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Rectangle 319">
            <a:extLst>
              <a:ext uri="{FF2B5EF4-FFF2-40B4-BE49-F238E27FC236}">
                <a16:creationId xmlns:a16="http://schemas.microsoft.com/office/drawing/2014/main" id="{EB29FC41-4205-48A7-9811-274E9F8C81BC}"/>
              </a:ext>
            </a:extLst>
          </p:cNvPr>
          <p:cNvSpPr/>
          <p:nvPr/>
        </p:nvSpPr>
        <p:spPr>
          <a:xfrm rot="16200000">
            <a:off x="8848301" y="3229115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6" name="Rectangle 322">
            <a:extLst>
              <a:ext uri="{FF2B5EF4-FFF2-40B4-BE49-F238E27FC236}">
                <a16:creationId xmlns:a16="http://schemas.microsoft.com/office/drawing/2014/main" id="{4DCCE1B8-F1B6-4DDF-8BEE-276815A3984F}"/>
              </a:ext>
            </a:extLst>
          </p:cNvPr>
          <p:cNvSpPr/>
          <p:nvPr/>
        </p:nvSpPr>
        <p:spPr>
          <a:xfrm>
            <a:off x="9460365" y="3227448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Rectangle 21">
            <a:extLst>
              <a:ext uri="{FF2B5EF4-FFF2-40B4-BE49-F238E27FC236}">
                <a16:creationId xmlns:a16="http://schemas.microsoft.com/office/drawing/2014/main" id="{B2D983A6-C934-4B7F-963E-5D4B81A6A7F3}"/>
              </a:ext>
            </a:extLst>
          </p:cNvPr>
          <p:cNvSpPr/>
          <p:nvPr/>
        </p:nvSpPr>
        <p:spPr>
          <a:xfrm>
            <a:off x="8433707" y="3418022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Rectangle 319">
            <a:extLst>
              <a:ext uri="{FF2B5EF4-FFF2-40B4-BE49-F238E27FC236}">
                <a16:creationId xmlns:a16="http://schemas.microsoft.com/office/drawing/2014/main" id="{893DC173-39DF-42B7-B361-AD4C9BACEEFA}"/>
              </a:ext>
            </a:extLst>
          </p:cNvPr>
          <p:cNvSpPr/>
          <p:nvPr/>
        </p:nvSpPr>
        <p:spPr>
          <a:xfrm rot="16200000">
            <a:off x="8644093" y="3422270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Rectangle 321">
            <a:extLst>
              <a:ext uri="{FF2B5EF4-FFF2-40B4-BE49-F238E27FC236}">
                <a16:creationId xmlns:a16="http://schemas.microsoft.com/office/drawing/2014/main" id="{12B7C791-7F9C-4BB2-872F-16FF09E049D6}"/>
              </a:ext>
            </a:extLst>
          </p:cNvPr>
          <p:cNvSpPr/>
          <p:nvPr/>
        </p:nvSpPr>
        <p:spPr>
          <a:xfrm rot="16200000">
            <a:off x="9061434" y="3422372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Rectangle 322">
            <a:extLst>
              <a:ext uri="{FF2B5EF4-FFF2-40B4-BE49-F238E27FC236}">
                <a16:creationId xmlns:a16="http://schemas.microsoft.com/office/drawing/2014/main" id="{FDAB6F17-AF82-4B17-BEF2-BCD4170FAA70}"/>
              </a:ext>
            </a:extLst>
          </p:cNvPr>
          <p:cNvSpPr/>
          <p:nvPr/>
        </p:nvSpPr>
        <p:spPr>
          <a:xfrm>
            <a:off x="9267927" y="3420210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Rectangle 319">
            <a:extLst>
              <a:ext uri="{FF2B5EF4-FFF2-40B4-BE49-F238E27FC236}">
                <a16:creationId xmlns:a16="http://schemas.microsoft.com/office/drawing/2014/main" id="{7C77F17A-6263-4375-B549-F3BED3BC0A4E}"/>
              </a:ext>
            </a:extLst>
          </p:cNvPr>
          <p:cNvSpPr/>
          <p:nvPr/>
        </p:nvSpPr>
        <p:spPr>
          <a:xfrm rot="16200000">
            <a:off x="8851172" y="3421989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8" name="Rectangle 322">
            <a:extLst>
              <a:ext uri="{FF2B5EF4-FFF2-40B4-BE49-F238E27FC236}">
                <a16:creationId xmlns:a16="http://schemas.microsoft.com/office/drawing/2014/main" id="{BA94256B-DF68-4833-847E-EF5D48BB238F}"/>
              </a:ext>
            </a:extLst>
          </p:cNvPr>
          <p:cNvSpPr/>
          <p:nvPr/>
        </p:nvSpPr>
        <p:spPr>
          <a:xfrm>
            <a:off x="9463236" y="3420322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D1D66A69-785A-412A-A5D9-916C1FFA3925}"/>
              </a:ext>
            </a:extLst>
          </p:cNvPr>
          <p:cNvSpPr/>
          <p:nvPr/>
        </p:nvSpPr>
        <p:spPr>
          <a:xfrm>
            <a:off x="10095244" y="2829020"/>
            <a:ext cx="214879" cy="1842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322">
            <a:extLst>
              <a:ext uri="{FF2B5EF4-FFF2-40B4-BE49-F238E27FC236}">
                <a16:creationId xmlns:a16="http://schemas.microsoft.com/office/drawing/2014/main" id="{53A66293-AFBA-4D10-BAC5-1624D5460332}"/>
              </a:ext>
            </a:extLst>
          </p:cNvPr>
          <p:cNvSpPr/>
          <p:nvPr/>
        </p:nvSpPr>
        <p:spPr>
          <a:xfrm>
            <a:off x="10095244" y="2594550"/>
            <a:ext cx="210801" cy="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Box 28">
            <a:extLst>
              <a:ext uri="{FF2B5EF4-FFF2-40B4-BE49-F238E27FC236}">
                <a16:creationId xmlns:a16="http://schemas.microsoft.com/office/drawing/2014/main" id="{3C08E5AC-315C-4298-AF6B-0A3326A752BE}"/>
              </a:ext>
            </a:extLst>
          </p:cNvPr>
          <p:cNvSpPr txBox="1"/>
          <p:nvPr/>
        </p:nvSpPr>
        <p:spPr>
          <a:xfrm>
            <a:off x="7578691" y="5493622"/>
            <a:ext cx="3908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ID4096" altLang="zh-CN" dirty="0"/>
              <a:t>The current voxel is filtered because the sum of Marks value in the operator is 2 whic</a:t>
            </a:r>
            <a:r>
              <a:rPr lang="de-DE" altLang="zh-CN" dirty="0"/>
              <a:t>h</a:t>
            </a:r>
            <a:r>
              <a:rPr lang="LID4096" altLang="zh-CN" dirty="0"/>
              <a:t> is smaller than threshold</a:t>
            </a:r>
            <a:endParaRPr lang="de-DE" altLang="zh-CN" dirty="0"/>
          </a:p>
        </p:txBody>
      </p:sp>
      <p:sp>
        <p:nvSpPr>
          <p:cNvPr id="63" name="Rectangle 41">
            <a:extLst>
              <a:ext uri="{FF2B5EF4-FFF2-40B4-BE49-F238E27FC236}">
                <a16:creationId xmlns:a16="http://schemas.microsoft.com/office/drawing/2014/main" id="{9A983CFF-E9B2-4881-A145-9A4CA097D655}"/>
              </a:ext>
            </a:extLst>
          </p:cNvPr>
          <p:cNvSpPr/>
          <p:nvPr/>
        </p:nvSpPr>
        <p:spPr>
          <a:xfrm>
            <a:off x="8472975" y="5140946"/>
            <a:ext cx="1774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dirty="0">
                <a:solidFill>
                  <a:srgbClr val="FF0000"/>
                </a:solidFill>
              </a:rPr>
              <a:t>T</a:t>
            </a:r>
            <a:r>
              <a:rPr lang="de-DE" dirty="0" err="1">
                <a:solidFill>
                  <a:srgbClr val="FF0000"/>
                </a:solidFill>
              </a:rPr>
              <a:t>op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view</a:t>
            </a:r>
            <a:r>
              <a:rPr lang="LID4096" dirty="0">
                <a:solidFill>
                  <a:srgbClr val="FF0000"/>
                </a:solidFill>
              </a:rPr>
              <a:t> of BBox</a:t>
            </a:r>
            <a:endParaRPr lang="de-D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1.Motivation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74EC-EB25-4E36-A4EC-25B6E91BCD5C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3</a:t>
            </a:fld>
            <a:r>
              <a:rPr lang="de-DE"/>
              <a:t> –</a:t>
            </a:r>
            <a:endParaRPr lang="de-DE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Voxel based </a:t>
            </a:r>
            <a:r>
              <a:rPr lang="en-US" altLang="de-DE" dirty="0" err="1"/>
              <a:t>denoising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30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2" name="文本框 11"/>
          <p:cNvSpPr txBox="1"/>
          <p:nvPr/>
        </p:nvSpPr>
        <p:spPr>
          <a:xfrm>
            <a:off x="1303655" y="2070100"/>
            <a:ext cx="958469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8" name="Cube 27"/>
          <p:cNvSpPr/>
          <p:nvPr/>
        </p:nvSpPr>
        <p:spPr>
          <a:xfrm>
            <a:off x="3319462" y="3065939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Cube 34"/>
          <p:cNvSpPr/>
          <p:nvPr/>
        </p:nvSpPr>
        <p:spPr>
          <a:xfrm>
            <a:off x="2652712" y="3065939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Cube 35"/>
          <p:cNvSpPr/>
          <p:nvPr/>
        </p:nvSpPr>
        <p:spPr>
          <a:xfrm>
            <a:off x="3962399" y="3065939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Cube 36"/>
          <p:cNvSpPr/>
          <p:nvPr/>
        </p:nvSpPr>
        <p:spPr>
          <a:xfrm>
            <a:off x="3081338" y="3280807"/>
            <a:ext cx="523875" cy="485775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ube 37"/>
          <p:cNvSpPr/>
          <p:nvPr/>
        </p:nvSpPr>
        <p:spPr>
          <a:xfrm>
            <a:off x="2414588" y="3280807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Cube 38"/>
          <p:cNvSpPr/>
          <p:nvPr/>
        </p:nvSpPr>
        <p:spPr>
          <a:xfrm>
            <a:off x="3724275" y="3280807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Cube 39"/>
          <p:cNvSpPr/>
          <p:nvPr/>
        </p:nvSpPr>
        <p:spPr>
          <a:xfrm>
            <a:off x="2867025" y="3495675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Cube 40"/>
          <p:cNvSpPr/>
          <p:nvPr/>
        </p:nvSpPr>
        <p:spPr>
          <a:xfrm>
            <a:off x="2200275" y="3495675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Cube 41"/>
          <p:cNvSpPr/>
          <p:nvPr/>
        </p:nvSpPr>
        <p:spPr>
          <a:xfrm>
            <a:off x="3509962" y="3495675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Cube 42"/>
          <p:cNvSpPr/>
          <p:nvPr/>
        </p:nvSpPr>
        <p:spPr>
          <a:xfrm>
            <a:off x="3462337" y="1837174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Cube 43"/>
          <p:cNvSpPr/>
          <p:nvPr/>
        </p:nvSpPr>
        <p:spPr>
          <a:xfrm>
            <a:off x="2795587" y="1837174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Cube 44"/>
          <p:cNvSpPr/>
          <p:nvPr/>
        </p:nvSpPr>
        <p:spPr>
          <a:xfrm>
            <a:off x="4105274" y="1837174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Cube 45"/>
          <p:cNvSpPr/>
          <p:nvPr/>
        </p:nvSpPr>
        <p:spPr>
          <a:xfrm>
            <a:off x="3263583" y="2052042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Cube 46"/>
          <p:cNvSpPr/>
          <p:nvPr/>
        </p:nvSpPr>
        <p:spPr>
          <a:xfrm>
            <a:off x="2596833" y="2052042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Cube 47"/>
          <p:cNvSpPr/>
          <p:nvPr/>
        </p:nvSpPr>
        <p:spPr>
          <a:xfrm>
            <a:off x="3906520" y="2052042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Cube 48"/>
          <p:cNvSpPr/>
          <p:nvPr/>
        </p:nvSpPr>
        <p:spPr>
          <a:xfrm>
            <a:off x="3009900" y="2266910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Cube 49"/>
          <p:cNvSpPr/>
          <p:nvPr/>
        </p:nvSpPr>
        <p:spPr>
          <a:xfrm>
            <a:off x="2343150" y="2266910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Cube 50"/>
          <p:cNvSpPr/>
          <p:nvPr/>
        </p:nvSpPr>
        <p:spPr>
          <a:xfrm>
            <a:off x="3652837" y="2266910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Cube 51"/>
          <p:cNvSpPr/>
          <p:nvPr/>
        </p:nvSpPr>
        <p:spPr>
          <a:xfrm>
            <a:off x="3200400" y="4178221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Cube 52"/>
          <p:cNvSpPr/>
          <p:nvPr/>
        </p:nvSpPr>
        <p:spPr>
          <a:xfrm>
            <a:off x="2533650" y="4178221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Cube 53"/>
          <p:cNvSpPr/>
          <p:nvPr/>
        </p:nvSpPr>
        <p:spPr>
          <a:xfrm>
            <a:off x="3843337" y="4178221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Cube 54"/>
          <p:cNvSpPr/>
          <p:nvPr/>
        </p:nvSpPr>
        <p:spPr>
          <a:xfrm>
            <a:off x="3000374" y="4393089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Cube 55"/>
          <p:cNvSpPr/>
          <p:nvPr/>
        </p:nvSpPr>
        <p:spPr>
          <a:xfrm>
            <a:off x="2333624" y="4393089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Cube 56"/>
          <p:cNvSpPr/>
          <p:nvPr/>
        </p:nvSpPr>
        <p:spPr>
          <a:xfrm>
            <a:off x="3643311" y="4393089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Cube 57"/>
          <p:cNvSpPr/>
          <p:nvPr/>
        </p:nvSpPr>
        <p:spPr>
          <a:xfrm>
            <a:off x="2747963" y="4607957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Cube 58"/>
          <p:cNvSpPr/>
          <p:nvPr/>
        </p:nvSpPr>
        <p:spPr>
          <a:xfrm>
            <a:off x="2081213" y="4607957"/>
            <a:ext cx="523875" cy="485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Cube 59"/>
          <p:cNvSpPr/>
          <p:nvPr/>
        </p:nvSpPr>
        <p:spPr>
          <a:xfrm>
            <a:off x="3390900" y="4607957"/>
            <a:ext cx="523875" cy="485775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Box 28"/>
          <p:cNvSpPr txBox="1"/>
          <p:nvPr/>
        </p:nvSpPr>
        <p:spPr>
          <a:xfrm>
            <a:off x="1943097" y="5578904"/>
            <a:ext cx="3657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e.g. Operator size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LID4096" dirty="0"/>
              <a:t>of the value of </a:t>
            </a:r>
            <a:r>
              <a:rPr lang="de-DE" dirty="0"/>
              <a:t>3 </a:t>
            </a:r>
          </a:p>
          <a:p>
            <a:r>
              <a:rPr lang="LID4096" dirty="0"/>
              <a:t>The t</a:t>
            </a:r>
            <a:r>
              <a:rPr lang="de-DE" dirty="0" err="1"/>
              <a:t>hreshold</a:t>
            </a:r>
            <a:r>
              <a:rPr lang="de-DE" dirty="0"/>
              <a:t> is 4.</a:t>
            </a:r>
          </a:p>
        </p:txBody>
      </p:sp>
      <p:cxnSp>
        <p:nvCxnSpPr>
          <p:cNvPr id="2" name="Straight Connector 17">
            <a:extLst>
              <a:ext uri="{FF2B5EF4-FFF2-40B4-BE49-F238E27FC236}">
                <a16:creationId xmlns:a16="http://schemas.microsoft.com/office/drawing/2014/main" id="{525B81DF-0504-406B-ABE8-DE742D37422F}"/>
              </a:ext>
            </a:extLst>
          </p:cNvPr>
          <p:cNvCxnSpPr/>
          <p:nvPr/>
        </p:nvCxnSpPr>
        <p:spPr>
          <a:xfrm>
            <a:off x="7610475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43">
            <a:extLst>
              <a:ext uri="{FF2B5EF4-FFF2-40B4-BE49-F238E27FC236}">
                <a16:creationId xmlns:a16="http://schemas.microsoft.com/office/drawing/2014/main" id="{E9B544F1-2FD2-4687-B637-29DB7A41F3E2}"/>
              </a:ext>
            </a:extLst>
          </p:cNvPr>
          <p:cNvCxnSpPr/>
          <p:nvPr/>
        </p:nvCxnSpPr>
        <p:spPr>
          <a:xfrm>
            <a:off x="7821528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45">
            <a:extLst>
              <a:ext uri="{FF2B5EF4-FFF2-40B4-BE49-F238E27FC236}">
                <a16:creationId xmlns:a16="http://schemas.microsoft.com/office/drawing/2014/main" id="{520BBAD0-D877-43AB-8836-5D762AF53EFE}"/>
              </a:ext>
            </a:extLst>
          </p:cNvPr>
          <p:cNvCxnSpPr/>
          <p:nvPr/>
        </p:nvCxnSpPr>
        <p:spPr>
          <a:xfrm>
            <a:off x="8027862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48">
            <a:extLst>
              <a:ext uri="{FF2B5EF4-FFF2-40B4-BE49-F238E27FC236}">
                <a16:creationId xmlns:a16="http://schemas.microsoft.com/office/drawing/2014/main" id="{A444D22D-DB78-4A46-85E9-CB0B02469D46}"/>
              </a:ext>
            </a:extLst>
          </p:cNvPr>
          <p:cNvCxnSpPr/>
          <p:nvPr/>
        </p:nvCxnSpPr>
        <p:spPr>
          <a:xfrm>
            <a:off x="8229463" y="178394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49">
            <a:extLst>
              <a:ext uri="{FF2B5EF4-FFF2-40B4-BE49-F238E27FC236}">
                <a16:creationId xmlns:a16="http://schemas.microsoft.com/office/drawing/2014/main" id="{E65F21E2-1A59-4EEE-B1A9-657A88C66CF4}"/>
              </a:ext>
            </a:extLst>
          </p:cNvPr>
          <p:cNvCxnSpPr/>
          <p:nvPr/>
        </p:nvCxnSpPr>
        <p:spPr>
          <a:xfrm>
            <a:off x="8426755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0">
            <a:extLst>
              <a:ext uri="{FF2B5EF4-FFF2-40B4-BE49-F238E27FC236}">
                <a16:creationId xmlns:a16="http://schemas.microsoft.com/office/drawing/2014/main" id="{05DF44CB-FB32-4A08-B726-65D1C73AC91F}"/>
              </a:ext>
            </a:extLst>
          </p:cNvPr>
          <p:cNvCxnSpPr/>
          <p:nvPr/>
        </p:nvCxnSpPr>
        <p:spPr>
          <a:xfrm>
            <a:off x="8645847" y="178032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1">
            <a:extLst>
              <a:ext uri="{FF2B5EF4-FFF2-40B4-BE49-F238E27FC236}">
                <a16:creationId xmlns:a16="http://schemas.microsoft.com/office/drawing/2014/main" id="{5F733F83-2BC1-4E87-AFDE-A0F4D68D8508}"/>
              </a:ext>
            </a:extLst>
          </p:cNvPr>
          <p:cNvCxnSpPr/>
          <p:nvPr/>
        </p:nvCxnSpPr>
        <p:spPr>
          <a:xfrm>
            <a:off x="8849058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2">
            <a:extLst>
              <a:ext uri="{FF2B5EF4-FFF2-40B4-BE49-F238E27FC236}">
                <a16:creationId xmlns:a16="http://schemas.microsoft.com/office/drawing/2014/main" id="{22F5F3AE-A273-4082-96F9-EA6AAD752E5A}"/>
              </a:ext>
            </a:extLst>
          </p:cNvPr>
          <p:cNvCxnSpPr/>
          <p:nvPr/>
        </p:nvCxnSpPr>
        <p:spPr>
          <a:xfrm>
            <a:off x="9057352" y="176155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53">
            <a:extLst>
              <a:ext uri="{FF2B5EF4-FFF2-40B4-BE49-F238E27FC236}">
                <a16:creationId xmlns:a16="http://schemas.microsoft.com/office/drawing/2014/main" id="{9DB7E0F5-035E-4719-AD2B-D0E49C967E66}"/>
              </a:ext>
            </a:extLst>
          </p:cNvPr>
          <p:cNvCxnSpPr/>
          <p:nvPr/>
        </p:nvCxnSpPr>
        <p:spPr>
          <a:xfrm>
            <a:off x="9262182" y="17554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54">
            <a:extLst>
              <a:ext uri="{FF2B5EF4-FFF2-40B4-BE49-F238E27FC236}">
                <a16:creationId xmlns:a16="http://schemas.microsoft.com/office/drawing/2014/main" id="{389B0140-457B-4759-85C2-9D4DF3729EB0}"/>
              </a:ext>
            </a:extLst>
          </p:cNvPr>
          <p:cNvCxnSpPr/>
          <p:nvPr/>
        </p:nvCxnSpPr>
        <p:spPr>
          <a:xfrm>
            <a:off x="9453609" y="1761847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55">
            <a:extLst>
              <a:ext uri="{FF2B5EF4-FFF2-40B4-BE49-F238E27FC236}">
                <a16:creationId xmlns:a16="http://schemas.microsoft.com/office/drawing/2014/main" id="{B9179742-3C6C-410A-A133-9D1CFC890D03}"/>
              </a:ext>
            </a:extLst>
          </p:cNvPr>
          <p:cNvCxnSpPr/>
          <p:nvPr/>
        </p:nvCxnSpPr>
        <p:spPr>
          <a:xfrm>
            <a:off x="9658242" y="17530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56">
            <a:extLst>
              <a:ext uri="{FF2B5EF4-FFF2-40B4-BE49-F238E27FC236}">
                <a16:creationId xmlns:a16="http://schemas.microsoft.com/office/drawing/2014/main" id="{2AB06385-C91E-4AAD-82D6-B4E90A659211}"/>
              </a:ext>
            </a:extLst>
          </p:cNvPr>
          <p:cNvCxnSpPr/>
          <p:nvPr/>
        </p:nvCxnSpPr>
        <p:spPr>
          <a:xfrm>
            <a:off x="9866536" y="17517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67">
            <a:extLst>
              <a:ext uri="{FF2B5EF4-FFF2-40B4-BE49-F238E27FC236}">
                <a16:creationId xmlns:a16="http://schemas.microsoft.com/office/drawing/2014/main" id="{1E355A6A-33DD-4A52-B8E4-18CA9C7723FA}"/>
              </a:ext>
            </a:extLst>
          </p:cNvPr>
          <p:cNvCxnSpPr/>
          <p:nvPr/>
        </p:nvCxnSpPr>
        <p:spPr>
          <a:xfrm>
            <a:off x="10092527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68">
            <a:extLst>
              <a:ext uri="{FF2B5EF4-FFF2-40B4-BE49-F238E27FC236}">
                <a16:creationId xmlns:a16="http://schemas.microsoft.com/office/drawing/2014/main" id="{FCF1F86F-15A0-4EF3-A1E1-9CC8D066DE4E}"/>
              </a:ext>
            </a:extLst>
          </p:cNvPr>
          <p:cNvCxnSpPr/>
          <p:nvPr/>
        </p:nvCxnSpPr>
        <p:spPr>
          <a:xfrm>
            <a:off x="10303580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9">
            <a:extLst>
              <a:ext uri="{FF2B5EF4-FFF2-40B4-BE49-F238E27FC236}">
                <a16:creationId xmlns:a16="http://schemas.microsoft.com/office/drawing/2014/main" id="{BA648919-84C1-4D1F-B9B4-B59B41CD18B1}"/>
              </a:ext>
            </a:extLst>
          </p:cNvPr>
          <p:cNvCxnSpPr/>
          <p:nvPr/>
        </p:nvCxnSpPr>
        <p:spPr>
          <a:xfrm>
            <a:off x="10509914" y="177360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0">
            <a:extLst>
              <a:ext uri="{FF2B5EF4-FFF2-40B4-BE49-F238E27FC236}">
                <a16:creationId xmlns:a16="http://schemas.microsoft.com/office/drawing/2014/main" id="{87C09450-31D0-484A-BB22-942D19AC2E00}"/>
              </a:ext>
            </a:extLst>
          </p:cNvPr>
          <p:cNvCxnSpPr/>
          <p:nvPr/>
        </p:nvCxnSpPr>
        <p:spPr>
          <a:xfrm>
            <a:off x="10711515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71">
            <a:extLst>
              <a:ext uri="{FF2B5EF4-FFF2-40B4-BE49-F238E27FC236}">
                <a16:creationId xmlns:a16="http://schemas.microsoft.com/office/drawing/2014/main" id="{F345E41D-AA10-4A9B-9530-19AD371F0980}"/>
              </a:ext>
            </a:extLst>
          </p:cNvPr>
          <p:cNvCxnSpPr/>
          <p:nvPr/>
        </p:nvCxnSpPr>
        <p:spPr>
          <a:xfrm>
            <a:off x="10922568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0">
            <a:extLst>
              <a:ext uri="{FF2B5EF4-FFF2-40B4-BE49-F238E27FC236}">
                <a16:creationId xmlns:a16="http://schemas.microsoft.com/office/drawing/2014/main" id="{7576BBE4-DDE3-4DCF-9FFA-7BF6A1301DD9}"/>
              </a:ext>
            </a:extLst>
          </p:cNvPr>
          <p:cNvGrpSpPr/>
          <p:nvPr/>
        </p:nvGrpSpPr>
        <p:grpSpPr>
          <a:xfrm rot="5400000">
            <a:off x="7634248" y="1756569"/>
            <a:ext cx="3312903" cy="3360432"/>
            <a:chOff x="7762875" y="1904160"/>
            <a:chExt cx="3312903" cy="3360432"/>
          </a:xfrm>
        </p:grpSpPr>
        <p:cxnSp>
          <p:nvCxnSpPr>
            <p:cNvPr id="78" name="Straight Connector 273">
              <a:extLst>
                <a:ext uri="{FF2B5EF4-FFF2-40B4-BE49-F238E27FC236}">
                  <a16:creationId xmlns:a16="http://schemas.microsoft.com/office/drawing/2014/main" id="{46F5CC6C-1921-4345-99E9-BA700DFD6C0B}"/>
                </a:ext>
              </a:extLst>
            </p:cNvPr>
            <p:cNvCxnSpPr/>
            <p:nvPr/>
          </p:nvCxnSpPr>
          <p:spPr>
            <a:xfrm>
              <a:off x="7762875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274">
              <a:extLst>
                <a:ext uri="{FF2B5EF4-FFF2-40B4-BE49-F238E27FC236}">
                  <a16:creationId xmlns:a16="http://schemas.microsoft.com/office/drawing/2014/main" id="{72B07AED-F91D-403B-8004-B44EF4282589}"/>
                </a:ext>
              </a:extLst>
            </p:cNvPr>
            <p:cNvCxnSpPr/>
            <p:nvPr/>
          </p:nvCxnSpPr>
          <p:spPr>
            <a:xfrm>
              <a:off x="7973928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275">
              <a:extLst>
                <a:ext uri="{FF2B5EF4-FFF2-40B4-BE49-F238E27FC236}">
                  <a16:creationId xmlns:a16="http://schemas.microsoft.com/office/drawing/2014/main" id="{B66B8415-4955-44B6-9E18-D0C7AC79A1F4}"/>
                </a:ext>
              </a:extLst>
            </p:cNvPr>
            <p:cNvCxnSpPr/>
            <p:nvPr/>
          </p:nvCxnSpPr>
          <p:spPr>
            <a:xfrm>
              <a:off x="8180262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276">
              <a:extLst>
                <a:ext uri="{FF2B5EF4-FFF2-40B4-BE49-F238E27FC236}">
                  <a16:creationId xmlns:a16="http://schemas.microsoft.com/office/drawing/2014/main" id="{9D2D194D-1D9A-44CF-933C-9E19260567A4}"/>
                </a:ext>
              </a:extLst>
            </p:cNvPr>
            <p:cNvCxnSpPr/>
            <p:nvPr/>
          </p:nvCxnSpPr>
          <p:spPr>
            <a:xfrm>
              <a:off x="8381863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277">
              <a:extLst>
                <a:ext uri="{FF2B5EF4-FFF2-40B4-BE49-F238E27FC236}">
                  <a16:creationId xmlns:a16="http://schemas.microsoft.com/office/drawing/2014/main" id="{9E1E5A7C-3D47-4E3C-8AFB-31256FDD4A9F}"/>
                </a:ext>
              </a:extLst>
            </p:cNvPr>
            <p:cNvCxnSpPr/>
            <p:nvPr/>
          </p:nvCxnSpPr>
          <p:spPr>
            <a:xfrm>
              <a:off x="8579155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278">
              <a:extLst>
                <a:ext uri="{FF2B5EF4-FFF2-40B4-BE49-F238E27FC236}">
                  <a16:creationId xmlns:a16="http://schemas.microsoft.com/office/drawing/2014/main" id="{0972B137-81F7-4F97-BC47-6B63567B405C}"/>
                </a:ext>
              </a:extLst>
            </p:cNvPr>
            <p:cNvCxnSpPr/>
            <p:nvPr/>
          </p:nvCxnSpPr>
          <p:spPr>
            <a:xfrm>
              <a:off x="8798247" y="193272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279">
              <a:extLst>
                <a:ext uri="{FF2B5EF4-FFF2-40B4-BE49-F238E27FC236}">
                  <a16:creationId xmlns:a16="http://schemas.microsoft.com/office/drawing/2014/main" id="{2C8F8B6B-A2DD-43BD-B7C3-E555AB6ED607}"/>
                </a:ext>
              </a:extLst>
            </p:cNvPr>
            <p:cNvCxnSpPr/>
            <p:nvPr/>
          </p:nvCxnSpPr>
          <p:spPr>
            <a:xfrm>
              <a:off x="9001458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280">
              <a:extLst>
                <a:ext uri="{FF2B5EF4-FFF2-40B4-BE49-F238E27FC236}">
                  <a16:creationId xmlns:a16="http://schemas.microsoft.com/office/drawing/2014/main" id="{F3F7DEEB-9716-45DB-9DC8-AEB44ACDA0A7}"/>
                </a:ext>
              </a:extLst>
            </p:cNvPr>
            <p:cNvCxnSpPr/>
            <p:nvPr/>
          </p:nvCxnSpPr>
          <p:spPr>
            <a:xfrm>
              <a:off x="9209752" y="191395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281">
              <a:extLst>
                <a:ext uri="{FF2B5EF4-FFF2-40B4-BE49-F238E27FC236}">
                  <a16:creationId xmlns:a16="http://schemas.microsoft.com/office/drawing/2014/main" id="{53B0E9F2-5485-47F8-855E-73188719AF45}"/>
                </a:ext>
              </a:extLst>
            </p:cNvPr>
            <p:cNvCxnSpPr/>
            <p:nvPr/>
          </p:nvCxnSpPr>
          <p:spPr>
            <a:xfrm>
              <a:off x="9414582" y="19078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282">
              <a:extLst>
                <a:ext uri="{FF2B5EF4-FFF2-40B4-BE49-F238E27FC236}">
                  <a16:creationId xmlns:a16="http://schemas.microsoft.com/office/drawing/2014/main" id="{BDB70151-1B79-4B79-8C52-7A20A32D6ABD}"/>
                </a:ext>
              </a:extLst>
            </p:cNvPr>
            <p:cNvCxnSpPr/>
            <p:nvPr/>
          </p:nvCxnSpPr>
          <p:spPr>
            <a:xfrm>
              <a:off x="9606009" y="1914247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283">
              <a:extLst>
                <a:ext uri="{FF2B5EF4-FFF2-40B4-BE49-F238E27FC236}">
                  <a16:creationId xmlns:a16="http://schemas.microsoft.com/office/drawing/2014/main" id="{11A400E8-1603-41A4-86A8-5574EB937E9A}"/>
                </a:ext>
              </a:extLst>
            </p:cNvPr>
            <p:cNvCxnSpPr/>
            <p:nvPr/>
          </p:nvCxnSpPr>
          <p:spPr>
            <a:xfrm>
              <a:off x="9810642" y="19054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284">
              <a:extLst>
                <a:ext uri="{FF2B5EF4-FFF2-40B4-BE49-F238E27FC236}">
                  <a16:creationId xmlns:a16="http://schemas.microsoft.com/office/drawing/2014/main" id="{A3EE4DC1-D898-4E7F-AC38-9EB5AC6EF8E5}"/>
                </a:ext>
              </a:extLst>
            </p:cNvPr>
            <p:cNvCxnSpPr/>
            <p:nvPr/>
          </p:nvCxnSpPr>
          <p:spPr>
            <a:xfrm>
              <a:off x="10018936" y="19041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285">
              <a:extLst>
                <a:ext uri="{FF2B5EF4-FFF2-40B4-BE49-F238E27FC236}">
                  <a16:creationId xmlns:a16="http://schemas.microsoft.com/office/drawing/2014/main" id="{E6048B3F-5E87-4473-8542-FEA02AF783F5}"/>
                </a:ext>
              </a:extLst>
            </p:cNvPr>
            <p:cNvCxnSpPr/>
            <p:nvPr/>
          </p:nvCxnSpPr>
          <p:spPr>
            <a:xfrm>
              <a:off x="10244927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286">
              <a:extLst>
                <a:ext uri="{FF2B5EF4-FFF2-40B4-BE49-F238E27FC236}">
                  <a16:creationId xmlns:a16="http://schemas.microsoft.com/office/drawing/2014/main" id="{DD13C76B-6DAA-4A8A-ACE8-F28F81363DE2}"/>
                </a:ext>
              </a:extLst>
            </p:cNvPr>
            <p:cNvCxnSpPr/>
            <p:nvPr/>
          </p:nvCxnSpPr>
          <p:spPr>
            <a:xfrm>
              <a:off x="10455980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287">
              <a:extLst>
                <a:ext uri="{FF2B5EF4-FFF2-40B4-BE49-F238E27FC236}">
                  <a16:creationId xmlns:a16="http://schemas.microsoft.com/office/drawing/2014/main" id="{73F36607-2967-412E-9076-76C702843520}"/>
                </a:ext>
              </a:extLst>
            </p:cNvPr>
            <p:cNvCxnSpPr/>
            <p:nvPr/>
          </p:nvCxnSpPr>
          <p:spPr>
            <a:xfrm>
              <a:off x="10662314" y="192600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288">
              <a:extLst>
                <a:ext uri="{FF2B5EF4-FFF2-40B4-BE49-F238E27FC236}">
                  <a16:creationId xmlns:a16="http://schemas.microsoft.com/office/drawing/2014/main" id="{F4E768E7-BB9F-4B3E-AA9C-DB156FD8E455}"/>
                </a:ext>
              </a:extLst>
            </p:cNvPr>
            <p:cNvCxnSpPr/>
            <p:nvPr/>
          </p:nvCxnSpPr>
          <p:spPr>
            <a:xfrm>
              <a:off x="10860559" y="1935113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289">
              <a:extLst>
                <a:ext uri="{FF2B5EF4-FFF2-40B4-BE49-F238E27FC236}">
                  <a16:creationId xmlns:a16="http://schemas.microsoft.com/office/drawing/2014/main" id="{D020F44A-97D2-44F8-8569-2B3C1AC36F99}"/>
                </a:ext>
              </a:extLst>
            </p:cNvPr>
            <p:cNvCxnSpPr/>
            <p:nvPr/>
          </p:nvCxnSpPr>
          <p:spPr>
            <a:xfrm>
              <a:off x="11075581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1">
            <a:extLst>
              <a:ext uri="{FF2B5EF4-FFF2-40B4-BE49-F238E27FC236}">
                <a16:creationId xmlns:a16="http://schemas.microsoft.com/office/drawing/2014/main" id="{583B2C2C-3BD5-47D8-94AA-BD0D4D845102}"/>
              </a:ext>
            </a:extLst>
          </p:cNvPr>
          <p:cNvSpPr/>
          <p:nvPr/>
        </p:nvSpPr>
        <p:spPr>
          <a:xfrm>
            <a:off x="8430879" y="2601606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tangle 319">
            <a:extLst>
              <a:ext uri="{FF2B5EF4-FFF2-40B4-BE49-F238E27FC236}">
                <a16:creationId xmlns:a16="http://schemas.microsoft.com/office/drawing/2014/main" id="{617B1C23-77B1-42D8-AD82-ACA72AE8A06B}"/>
              </a:ext>
            </a:extLst>
          </p:cNvPr>
          <p:cNvSpPr/>
          <p:nvPr/>
        </p:nvSpPr>
        <p:spPr>
          <a:xfrm rot="16200000">
            <a:off x="8641265" y="2605854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tangle 321">
            <a:extLst>
              <a:ext uri="{FF2B5EF4-FFF2-40B4-BE49-F238E27FC236}">
                <a16:creationId xmlns:a16="http://schemas.microsoft.com/office/drawing/2014/main" id="{7DE04021-C913-406B-A4B9-3408B8332D62}"/>
              </a:ext>
            </a:extLst>
          </p:cNvPr>
          <p:cNvSpPr/>
          <p:nvPr/>
        </p:nvSpPr>
        <p:spPr>
          <a:xfrm rot="16200000">
            <a:off x="9058606" y="2605956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tangle 322">
            <a:extLst>
              <a:ext uri="{FF2B5EF4-FFF2-40B4-BE49-F238E27FC236}">
                <a16:creationId xmlns:a16="http://schemas.microsoft.com/office/drawing/2014/main" id="{9C2AC90F-DBCA-4FD7-A4BD-6FD901E3419B}"/>
              </a:ext>
            </a:extLst>
          </p:cNvPr>
          <p:cNvSpPr/>
          <p:nvPr/>
        </p:nvSpPr>
        <p:spPr>
          <a:xfrm>
            <a:off x="9265099" y="2603794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tangle 319">
            <a:extLst>
              <a:ext uri="{FF2B5EF4-FFF2-40B4-BE49-F238E27FC236}">
                <a16:creationId xmlns:a16="http://schemas.microsoft.com/office/drawing/2014/main" id="{1BC9E500-E040-4F52-AD30-1A3F7245DA74}"/>
              </a:ext>
            </a:extLst>
          </p:cNvPr>
          <p:cNvSpPr/>
          <p:nvPr/>
        </p:nvSpPr>
        <p:spPr>
          <a:xfrm rot="16200000">
            <a:off x="8848344" y="2605573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2" name="Rectangle 322">
            <a:extLst>
              <a:ext uri="{FF2B5EF4-FFF2-40B4-BE49-F238E27FC236}">
                <a16:creationId xmlns:a16="http://schemas.microsoft.com/office/drawing/2014/main" id="{91EE254A-6B01-4C20-A7CC-B61F9F728ACC}"/>
              </a:ext>
            </a:extLst>
          </p:cNvPr>
          <p:cNvSpPr/>
          <p:nvPr/>
        </p:nvSpPr>
        <p:spPr>
          <a:xfrm>
            <a:off x="9460408" y="2603906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BC4C2E31-2FBF-4344-91E3-E3C65184D9F0}"/>
              </a:ext>
            </a:extLst>
          </p:cNvPr>
          <p:cNvSpPr/>
          <p:nvPr/>
        </p:nvSpPr>
        <p:spPr>
          <a:xfrm>
            <a:off x="8432132" y="2809349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tangle 319">
            <a:extLst>
              <a:ext uri="{FF2B5EF4-FFF2-40B4-BE49-F238E27FC236}">
                <a16:creationId xmlns:a16="http://schemas.microsoft.com/office/drawing/2014/main" id="{E4AEA9FB-FB83-4DD0-B813-76A33B550D9B}"/>
              </a:ext>
            </a:extLst>
          </p:cNvPr>
          <p:cNvSpPr/>
          <p:nvPr/>
        </p:nvSpPr>
        <p:spPr>
          <a:xfrm rot="16200000">
            <a:off x="8642518" y="2813597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6" name="Rectangle 321">
            <a:extLst>
              <a:ext uri="{FF2B5EF4-FFF2-40B4-BE49-F238E27FC236}">
                <a16:creationId xmlns:a16="http://schemas.microsoft.com/office/drawing/2014/main" id="{1B1784CA-B206-4FBC-B7E5-5FA237CACF9E}"/>
              </a:ext>
            </a:extLst>
          </p:cNvPr>
          <p:cNvSpPr/>
          <p:nvPr/>
        </p:nvSpPr>
        <p:spPr>
          <a:xfrm rot="16200000">
            <a:off x="9059859" y="2813699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Rectangle 322">
            <a:extLst>
              <a:ext uri="{FF2B5EF4-FFF2-40B4-BE49-F238E27FC236}">
                <a16:creationId xmlns:a16="http://schemas.microsoft.com/office/drawing/2014/main" id="{7594CA8F-2ED4-4475-991B-1660ABBA43B7}"/>
              </a:ext>
            </a:extLst>
          </p:cNvPr>
          <p:cNvSpPr/>
          <p:nvPr/>
        </p:nvSpPr>
        <p:spPr>
          <a:xfrm>
            <a:off x="9266352" y="2811537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tangle 319">
            <a:extLst>
              <a:ext uri="{FF2B5EF4-FFF2-40B4-BE49-F238E27FC236}">
                <a16:creationId xmlns:a16="http://schemas.microsoft.com/office/drawing/2014/main" id="{2A228898-486C-46D2-B639-3EC690CABD5F}"/>
              </a:ext>
            </a:extLst>
          </p:cNvPr>
          <p:cNvSpPr/>
          <p:nvPr/>
        </p:nvSpPr>
        <p:spPr>
          <a:xfrm rot="16200000">
            <a:off x="8849597" y="2813316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2" name="Rectangle 322">
            <a:extLst>
              <a:ext uri="{FF2B5EF4-FFF2-40B4-BE49-F238E27FC236}">
                <a16:creationId xmlns:a16="http://schemas.microsoft.com/office/drawing/2014/main" id="{CCBD12BA-FBA2-45C6-AE64-DB5179F97195}"/>
              </a:ext>
            </a:extLst>
          </p:cNvPr>
          <p:cNvSpPr/>
          <p:nvPr/>
        </p:nvSpPr>
        <p:spPr>
          <a:xfrm>
            <a:off x="9461661" y="2811649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Rectangle 21">
            <a:extLst>
              <a:ext uri="{FF2B5EF4-FFF2-40B4-BE49-F238E27FC236}">
                <a16:creationId xmlns:a16="http://schemas.microsoft.com/office/drawing/2014/main" id="{B07BEC44-F1A6-4171-92B9-4DA6DA4F57A1}"/>
              </a:ext>
            </a:extLst>
          </p:cNvPr>
          <p:cNvSpPr/>
          <p:nvPr/>
        </p:nvSpPr>
        <p:spPr>
          <a:xfrm>
            <a:off x="8433946" y="3022092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tangle 319">
            <a:extLst>
              <a:ext uri="{FF2B5EF4-FFF2-40B4-BE49-F238E27FC236}">
                <a16:creationId xmlns:a16="http://schemas.microsoft.com/office/drawing/2014/main" id="{B0E56496-D94E-4196-9ECF-C8619F3E7C8D}"/>
              </a:ext>
            </a:extLst>
          </p:cNvPr>
          <p:cNvSpPr/>
          <p:nvPr/>
        </p:nvSpPr>
        <p:spPr>
          <a:xfrm rot="16200000">
            <a:off x="8644332" y="3026340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8" name="Rectangle 321">
            <a:extLst>
              <a:ext uri="{FF2B5EF4-FFF2-40B4-BE49-F238E27FC236}">
                <a16:creationId xmlns:a16="http://schemas.microsoft.com/office/drawing/2014/main" id="{28990F5B-42BA-4065-881F-D9B2F346614A}"/>
              </a:ext>
            </a:extLst>
          </p:cNvPr>
          <p:cNvSpPr/>
          <p:nvPr/>
        </p:nvSpPr>
        <p:spPr>
          <a:xfrm rot="16200000">
            <a:off x="9061673" y="3026442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Rectangle 322">
            <a:extLst>
              <a:ext uri="{FF2B5EF4-FFF2-40B4-BE49-F238E27FC236}">
                <a16:creationId xmlns:a16="http://schemas.microsoft.com/office/drawing/2014/main" id="{0CC0619B-03B1-49DD-88DE-12E95473D239}"/>
              </a:ext>
            </a:extLst>
          </p:cNvPr>
          <p:cNvSpPr/>
          <p:nvPr/>
        </p:nvSpPr>
        <p:spPr>
          <a:xfrm>
            <a:off x="9268166" y="3024280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Rectangle 319">
            <a:extLst>
              <a:ext uri="{FF2B5EF4-FFF2-40B4-BE49-F238E27FC236}">
                <a16:creationId xmlns:a16="http://schemas.microsoft.com/office/drawing/2014/main" id="{129B87CC-0D6A-469C-8BCF-7B1BD9BA5C4C}"/>
              </a:ext>
            </a:extLst>
          </p:cNvPr>
          <p:cNvSpPr/>
          <p:nvPr/>
        </p:nvSpPr>
        <p:spPr>
          <a:xfrm rot="16200000">
            <a:off x="8851411" y="3026059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4" name="Rectangle 322">
            <a:extLst>
              <a:ext uri="{FF2B5EF4-FFF2-40B4-BE49-F238E27FC236}">
                <a16:creationId xmlns:a16="http://schemas.microsoft.com/office/drawing/2014/main" id="{BB95F397-582D-4519-BA05-B629D9E2B99A}"/>
              </a:ext>
            </a:extLst>
          </p:cNvPr>
          <p:cNvSpPr/>
          <p:nvPr/>
        </p:nvSpPr>
        <p:spPr>
          <a:xfrm>
            <a:off x="9463475" y="3024392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Rectangle 21">
            <a:extLst>
              <a:ext uri="{FF2B5EF4-FFF2-40B4-BE49-F238E27FC236}">
                <a16:creationId xmlns:a16="http://schemas.microsoft.com/office/drawing/2014/main" id="{F6D11E08-9698-4B1D-ABAC-9F0330EC9E61}"/>
              </a:ext>
            </a:extLst>
          </p:cNvPr>
          <p:cNvSpPr/>
          <p:nvPr/>
        </p:nvSpPr>
        <p:spPr>
          <a:xfrm>
            <a:off x="8430836" y="3225148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Rectangle 319">
            <a:extLst>
              <a:ext uri="{FF2B5EF4-FFF2-40B4-BE49-F238E27FC236}">
                <a16:creationId xmlns:a16="http://schemas.microsoft.com/office/drawing/2014/main" id="{08F92289-3AFE-4AC9-969C-6F34764DA60D}"/>
              </a:ext>
            </a:extLst>
          </p:cNvPr>
          <p:cNvSpPr/>
          <p:nvPr/>
        </p:nvSpPr>
        <p:spPr>
          <a:xfrm rot="16200000">
            <a:off x="8641222" y="3229396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0" name="Rectangle 321">
            <a:extLst>
              <a:ext uri="{FF2B5EF4-FFF2-40B4-BE49-F238E27FC236}">
                <a16:creationId xmlns:a16="http://schemas.microsoft.com/office/drawing/2014/main" id="{F673A0CB-6A16-49C2-BBD2-395AAFF1C5B0}"/>
              </a:ext>
            </a:extLst>
          </p:cNvPr>
          <p:cNvSpPr/>
          <p:nvPr/>
        </p:nvSpPr>
        <p:spPr>
          <a:xfrm rot="16200000">
            <a:off x="9058563" y="3229498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Rectangle 322">
            <a:extLst>
              <a:ext uri="{FF2B5EF4-FFF2-40B4-BE49-F238E27FC236}">
                <a16:creationId xmlns:a16="http://schemas.microsoft.com/office/drawing/2014/main" id="{D3A2D3DA-ADE9-4726-9129-FE7C2D75C020}"/>
              </a:ext>
            </a:extLst>
          </p:cNvPr>
          <p:cNvSpPr/>
          <p:nvPr/>
        </p:nvSpPr>
        <p:spPr>
          <a:xfrm>
            <a:off x="9265056" y="3227336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Rectangle 319">
            <a:extLst>
              <a:ext uri="{FF2B5EF4-FFF2-40B4-BE49-F238E27FC236}">
                <a16:creationId xmlns:a16="http://schemas.microsoft.com/office/drawing/2014/main" id="{EB29FC41-4205-48A7-9811-274E9F8C81BC}"/>
              </a:ext>
            </a:extLst>
          </p:cNvPr>
          <p:cNvSpPr/>
          <p:nvPr/>
        </p:nvSpPr>
        <p:spPr>
          <a:xfrm rot="16200000">
            <a:off x="8848301" y="3229115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6" name="Rectangle 322">
            <a:extLst>
              <a:ext uri="{FF2B5EF4-FFF2-40B4-BE49-F238E27FC236}">
                <a16:creationId xmlns:a16="http://schemas.microsoft.com/office/drawing/2014/main" id="{4DCCE1B8-F1B6-4DDF-8BEE-276815A3984F}"/>
              </a:ext>
            </a:extLst>
          </p:cNvPr>
          <p:cNvSpPr/>
          <p:nvPr/>
        </p:nvSpPr>
        <p:spPr>
          <a:xfrm>
            <a:off x="9460365" y="3227448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Rectangle 21">
            <a:extLst>
              <a:ext uri="{FF2B5EF4-FFF2-40B4-BE49-F238E27FC236}">
                <a16:creationId xmlns:a16="http://schemas.microsoft.com/office/drawing/2014/main" id="{B2D983A6-C934-4B7F-963E-5D4B81A6A7F3}"/>
              </a:ext>
            </a:extLst>
          </p:cNvPr>
          <p:cNvSpPr/>
          <p:nvPr/>
        </p:nvSpPr>
        <p:spPr>
          <a:xfrm>
            <a:off x="8433707" y="3418022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Rectangle 319">
            <a:extLst>
              <a:ext uri="{FF2B5EF4-FFF2-40B4-BE49-F238E27FC236}">
                <a16:creationId xmlns:a16="http://schemas.microsoft.com/office/drawing/2014/main" id="{893DC173-39DF-42B7-B361-AD4C9BACEEFA}"/>
              </a:ext>
            </a:extLst>
          </p:cNvPr>
          <p:cNvSpPr/>
          <p:nvPr/>
        </p:nvSpPr>
        <p:spPr>
          <a:xfrm rot="16200000">
            <a:off x="8644093" y="3422270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Rectangle 321">
            <a:extLst>
              <a:ext uri="{FF2B5EF4-FFF2-40B4-BE49-F238E27FC236}">
                <a16:creationId xmlns:a16="http://schemas.microsoft.com/office/drawing/2014/main" id="{12B7C791-7F9C-4BB2-872F-16FF09E049D6}"/>
              </a:ext>
            </a:extLst>
          </p:cNvPr>
          <p:cNvSpPr/>
          <p:nvPr/>
        </p:nvSpPr>
        <p:spPr>
          <a:xfrm rot="16200000">
            <a:off x="9061434" y="3422372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Rectangle 322">
            <a:extLst>
              <a:ext uri="{FF2B5EF4-FFF2-40B4-BE49-F238E27FC236}">
                <a16:creationId xmlns:a16="http://schemas.microsoft.com/office/drawing/2014/main" id="{FDAB6F17-AF82-4B17-BEF2-BCD4170FAA70}"/>
              </a:ext>
            </a:extLst>
          </p:cNvPr>
          <p:cNvSpPr/>
          <p:nvPr/>
        </p:nvSpPr>
        <p:spPr>
          <a:xfrm>
            <a:off x="9267927" y="3420210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Rectangle 319">
            <a:extLst>
              <a:ext uri="{FF2B5EF4-FFF2-40B4-BE49-F238E27FC236}">
                <a16:creationId xmlns:a16="http://schemas.microsoft.com/office/drawing/2014/main" id="{7C77F17A-6263-4375-B549-F3BED3BC0A4E}"/>
              </a:ext>
            </a:extLst>
          </p:cNvPr>
          <p:cNvSpPr/>
          <p:nvPr/>
        </p:nvSpPr>
        <p:spPr>
          <a:xfrm rot="16200000">
            <a:off x="8851172" y="3421989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8" name="Rectangle 322">
            <a:extLst>
              <a:ext uri="{FF2B5EF4-FFF2-40B4-BE49-F238E27FC236}">
                <a16:creationId xmlns:a16="http://schemas.microsoft.com/office/drawing/2014/main" id="{BA94256B-DF68-4833-847E-EF5D48BB238F}"/>
              </a:ext>
            </a:extLst>
          </p:cNvPr>
          <p:cNvSpPr/>
          <p:nvPr/>
        </p:nvSpPr>
        <p:spPr>
          <a:xfrm>
            <a:off x="9463236" y="3420322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A04B8895-80D6-4016-A8A6-3068CB5051FC}"/>
              </a:ext>
            </a:extLst>
          </p:cNvPr>
          <p:cNvSpPr/>
          <p:nvPr/>
        </p:nvSpPr>
        <p:spPr>
          <a:xfrm>
            <a:off x="9462383" y="3023887"/>
            <a:ext cx="193561" cy="1929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D4CDDB49-2C45-48C0-B0A9-142670377A68}"/>
              </a:ext>
            </a:extLst>
          </p:cNvPr>
          <p:cNvSpPr txBox="1"/>
          <p:nvPr/>
        </p:nvSpPr>
        <p:spPr>
          <a:xfrm>
            <a:off x="7638970" y="5501997"/>
            <a:ext cx="3391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ID4096" dirty="0"/>
              <a:t>The current voxel is kept because the value is 18 whic</a:t>
            </a:r>
            <a:r>
              <a:rPr lang="de-DE" dirty="0"/>
              <a:t>h</a:t>
            </a:r>
            <a:r>
              <a:rPr lang="LID4096" dirty="0"/>
              <a:t> is larger than threshold</a:t>
            </a:r>
            <a:endParaRPr lang="de-DE" dirty="0"/>
          </a:p>
        </p:txBody>
      </p:sp>
      <p:sp>
        <p:nvSpPr>
          <p:cNvPr id="62" name="Rectangle 41">
            <a:extLst>
              <a:ext uri="{FF2B5EF4-FFF2-40B4-BE49-F238E27FC236}">
                <a16:creationId xmlns:a16="http://schemas.microsoft.com/office/drawing/2014/main" id="{0A0F107F-91FC-45EF-AB0D-32A67267D30C}"/>
              </a:ext>
            </a:extLst>
          </p:cNvPr>
          <p:cNvSpPr/>
          <p:nvPr/>
        </p:nvSpPr>
        <p:spPr>
          <a:xfrm>
            <a:off x="8472975" y="5180145"/>
            <a:ext cx="1774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dirty="0">
                <a:solidFill>
                  <a:srgbClr val="FF0000"/>
                </a:solidFill>
              </a:rPr>
              <a:t>T</a:t>
            </a:r>
            <a:r>
              <a:rPr lang="de-DE" dirty="0" err="1">
                <a:solidFill>
                  <a:srgbClr val="FF0000"/>
                </a:solidFill>
              </a:rPr>
              <a:t>op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view</a:t>
            </a:r>
            <a:r>
              <a:rPr lang="LID4096" dirty="0">
                <a:solidFill>
                  <a:srgbClr val="FF0000"/>
                </a:solidFill>
              </a:rPr>
              <a:t> of BBox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96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4.1</a:t>
            </a:r>
            <a:r>
              <a:rPr lang="de-DE" dirty="0"/>
              <a:t>Voxelization:</a:t>
            </a:r>
            <a:br>
              <a:rPr lang="de-DE" dirty="0"/>
            </a:br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31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1579045" y="1890094"/>
            <a:ext cx="97229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b="1" dirty="0"/>
              <a:t>P</a:t>
            </a:r>
            <a:r>
              <a:rPr lang="de-DE" b="1" dirty="0" err="1"/>
              <a:t>seudo</a:t>
            </a:r>
            <a:r>
              <a:rPr lang="de-DE" b="1" dirty="0"/>
              <a:t>-</a:t>
            </a:r>
            <a:r>
              <a:rPr lang="LID4096" b="1" dirty="0"/>
              <a:t>C</a:t>
            </a:r>
            <a:r>
              <a:rPr lang="de-DE" b="1" dirty="0" err="1"/>
              <a:t>ode</a:t>
            </a:r>
            <a:r>
              <a:rPr lang="de-DE" b="1" dirty="0"/>
              <a:t> </a:t>
            </a:r>
            <a:r>
              <a:rPr lang="LID4096" dirty="0"/>
              <a:t>in </a:t>
            </a:r>
            <a:r>
              <a:rPr lang="en-US" altLang="zh-CN" b="0" i="1" u="none" strike="noStrike" dirty="0" err="1">
                <a:solidFill>
                  <a:srgbClr val="FF0000"/>
                </a:solidFill>
                <a:effectLst/>
                <a:latin typeface="-apple-system"/>
              </a:rPr>
              <a:t>denois</a:t>
            </a:r>
            <a:r>
              <a:rPr lang="LID4096" altLang="zh-CN" b="0" i="1" u="none" strike="noStrike" dirty="0">
                <a:solidFill>
                  <a:srgbClr val="FF0000"/>
                </a:solidFill>
                <a:effectLst/>
                <a:latin typeface="-apple-system"/>
              </a:rPr>
              <a:t>e.glcs</a:t>
            </a:r>
            <a:r>
              <a:rPr lang="en-US" altLang="zh-CN" b="0" i="1" u="none" strike="noStrike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en-US" altLang="zh-CN" b="0" u="none" strike="noStrike" dirty="0">
                <a:effectLst/>
                <a:latin typeface="-apple-system"/>
              </a:rPr>
              <a:t>and</a:t>
            </a:r>
            <a:r>
              <a:rPr lang="en-US" altLang="zh-CN" b="0" i="1" u="none" strike="noStrike" dirty="0">
                <a:effectLst/>
                <a:latin typeface="-apple-system"/>
              </a:rPr>
              <a:t> </a:t>
            </a:r>
            <a:r>
              <a:rPr lang="en-US" altLang="zh-CN" b="0" i="1" u="none" strike="noStrike" dirty="0">
                <a:solidFill>
                  <a:srgbClr val="FF0000"/>
                </a:solidFill>
                <a:effectLst/>
                <a:latin typeface="-apple-system"/>
              </a:rPr>
              <a:t>remove</a:t>
            </a:r>
            <a:r>
              <a:rPr lang="LID4096" altLang="zh-CN" b="0" i="1" u="none" strike="noStrike" dirty="0">
                <a:solidFill>
                  <a:srgbClr val="FF0000"/>
                </a:solidFill>
                <a:effectLst/>
                <a:latin typeface="-apple-system"/>
              </a:rPr>
              <a:t>_</a:t>
            </a:r>
            <a:r>
              <a:rPr lang="en-US" altLang="zh-CN" b="0" i="1" u="none" strike="noStrike" dirty="0" err="1">
                <a:solidFill>
                  <a:srgbClr val="FF0000"/>
                </a:solidFill>
                <a:effectLst/>
                <a:latin typeface="-apple-system"/>
              </a:rPr>
              <a:t>outlier.glcs</a:t>
            </a:r>
            <a:r>
              <a:rPr lang="LID4096" altLang="zh-CN" dirty="0">
                <a:latin typeface="-apple-system"/>
              </a:rPr>
              <a:t>:</a:t>
            </a:r>
            <a:endParaRPr lang="en-US" altLang="zh-CN" b="0" u="none" strike="noStrike" dirty="0">
              <a:effectLst/>
              <a:latin typeface="-apple-system"/>
            </a:endParaRPr>
          </a:p>
          <a:p>
            <a:r>
              <a:rPr lang="LID4096" altLang="zh-CN" dirty="0">
                <a:latin typeface="-apple-system"/>
              </a:rPr>
              <a:t>  </a:t>
            </a:r>
            <a:endParaRPr lang="LID4096" altLang="zh-CN" dirty="0"/>
          </a:p>
          <a:p>
            <a:r>
              <a:rPr lang="LID4096" altLang="zh-CN" dirty="0"/>
              <a:t>for each voxel do:</a:t>
            </a:r>
          </a:p>
          <a:p>
            <a:endParaRPr lang="en-US" altLang="zh-CN" dirty="0"/>
          </a:p>
          <a:p>
            <a:r>
              <a:rPr lang="en-US" altLang="zh-CN" dirty="0"/>
              <a:t>if the current voxel’ mark is </a:t>
            </a:r>
            <a:r>
              <a:rPr lang="LID4096" altLang="zh-CN" dirty="0"/>
              <a:t>1</a:t>
            </a:r>
            <a:r>
              <a:rPr lang="en-US" altLang="zh-CN" dirty="0"/>
              <a:t>:</a:t>
            </a:r>
            <a:endParaRPr lang="LID4096" altLang="zh-CN" dirty="0"/>
          </a:p>
          <a:p>
            <a:r>
              <a:rPr lang="LID4096" dirty="0"/>
              <a:t>        </a:t>
            </a:r>
            <a:r>
              <a:rPr lang="en-US" dirty="0"/>
              <a:t>if the sum of all adjacent voxels‘ marks</a:t>
            </a:r>
            <a:r>
              <a:rPr lang="LID4096" dirty="0"/>
              <a:t> within the operator size</a:t>
            </a:r>
            <a:r>
              <a:rPr lang="en-US" dirty="0"/>
              <a:t> is </a:t>
            </a:r>
            <a:r>
              <a:rPr lang="LID4096" dirty="0"/>
              <a:t>greater</a:t>
            </a:r>
            <a:r>
              <a:rPr lang="en-US" dirty="0"/>
              <a:t> than threshold</a:t>
            </a:r>
            <a:endParaRPr lang="LID4096" dirty="0"/>
          </a:p>
          <a:p>
            <a:r>
              <a:rPr lang="en-US" dirty="0"/>
              <a:t>	mark the current voxel as ‘1’</a:t>
            </a:r>
          </a:p>
          <a:p>
            <a:r>
              <a:rPr lang="en-US" dirty="0"/>
              <a:t>       else </a:t>
            </a:r>
          </a:p>
          <a:p>
            <a:r>
              <a:rPr lang="en-US" dirty="0"/>
              <a:t>	</a:t>
            </a:r>
            <a:r>
              <a:rPr lang="en-US" altLang="zh-CN" dirty="0"/>
              <a:t>mark the current voxel as ‘0’</a:t>
            </a:r>
            <a:endParaRPr lang="de-DE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BBB584-883C-43A7-B4B2-C9392FD6F34E}"/>
              </a:ext>
            </a:extLst>
          </p:cNvPr>
          <p:cNvSpPr txBox="1"/>
          <p:nvPr/>
        </p:nvSpPr>
        <p:spPr>
          <a:xfrm>
            <a:off x="6990544" y="5142058"/>
            <a:ext cx="6097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dirty="0"/>
              <a:t>M</a:t>
            </a:r>
            <a:r>
              <a:rPr lang="LID4096" altLang="zh-CN" dirty="0"/>
              <a:t>ark 0: empty voxel</a:t>
            </a:r>
          </a:p>
          <a:p>
            <a:r>
              <a:rPr lang="LID4096" altLang="zh-CN" dirty="0"/>
              <a:t>Mark 1: a part of </a:t>
            </a:r>
            <a:r>
              <a:rPr lang="de-DE" altLang="zh-CN" dirty="0" err="1"/>
              <a:t>th</a:t>
            </a:r>
            <a:r>
              <a:rPr lang="LID4096" altLang="zh-CN" dirty="0"/>
              <a:t>e sacnned object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050823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LID4096" altLang="zh-CN" dirty="0"/>
              <a:t> generation: Marching cubes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32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2" name="文本框 11"/>
          <p:cNvSpPr txBox="1"/>
          <p:nvPr/>
        </p:nvSpPr>
        <p:spPr>
          <a:xfrm>
            <a:off x="1303655" y="2070100"/>
            <a:ext cx="958469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 </a:t>
            </a:r>
          </a:p>
        </p:txBody>
      </p:sp>
      <p:cxnSp>
        <p:nvCxnSpPr>
          <p:cNvPr id="2" name="Straight Connector 17">
            <a:extLst>
              <a:ext uri="{FF2B5EF4-FFF2-40B4-BE49-F238E27FC236}">
                <a16:creationId xmlns:a16="http://schemas.microsoft.com/office/drawing/2014/main" id="{525B81DF-0504-406B-ABE8-DE742D37422F}"/>
              </a:ext>
            </a:extLst>
          </p:cNvPr>
          <p:cNvCxnSpPr/>
          <p:nvPr/>
        </p:nvCxnSpPr>
        <p:spPr>
          <a:xfrm>
            <a:off x="7610475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43">
            <a:extLst>
              <a:ext uri="{FF2B5EF4-FFF2-40B4-BE49-F238E27FC236}">
                <a16:creationId xmlns:a16="http://schemas.microsoft.com/office/drawing/2014/main" id="{E9B544F1-2FD2-4687-B637-29DB7A41F3E2}"/>
              </a:ext>
            </a:extLst>
          </p:cNvPr>
          <p:cNvCxnSpPr/>
          <p:nvPr/>
        </p:nvCxnSpPr>
        <p:spPr>
          <a:xfrm>
            <a:off x="7821528" y="17792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45">
            <a:extLst>
              <a:ext uri="{FF2B5EF4-FFF2-40B4-BE49-F238E27FC236}">
                <a16:creationId xmlns:a16="http://schemas.microsoft.com/office/drawing/2014/main" id="{520BBAD0-D877-43AB-8836-5D762AF53EFE}"/>
              </a:ext>
            </a:extLst>
          </p:cNvPr>
          <p:cNvCxnSpPr/>
          <p:nvPr/>
        </p:nvCxnSpPr>
        <p:spPr>
          <a:xfrm>
            <a:off x="8027862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48">
            <a:extLst>
              <a:ext uri="{FF2B5EF4-FFF2-40B4-BE49-F238E27FC236}">
                <a16:creationId xmlns:a16="http://schemas.microsoft.com/office/drawing/2014/main" id="{A444D22D-DB78-4A46-85E9-CB0B02469D46}"/>
              </a:ext>
            </a:extLst>
          </p:cNvPr>
          <p:cNvCxnSpPr/>
          <p:nvPr/>
        </p:nvCxnSpPr>
        <p:spPr>
          <a:xfrm>
            <a:off x="8229463" y="178394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49">
            <a:extLst>
              <a:ext uri="{FF2B5EF4-FFF2-40B4-BE49-F238E27FC236}">
                <a16:creationId xmlns:a16="http://schemas.microsoft.com/office/drawing/2014/main" id="{E65F21E2-1A59-4EEE-B1A9-657A88C66CF4}"/>
              </a:ext>
            </a:extLst>
          </p:cNvPr>
          <p:cNvCxnSpPr/>
          <p:nvPr/>
        </p:nvCxnSpPr>
        <p:spPr>
          <a:xfrm>
            <a:off x="8426755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0">
            <a:extLst>
              <a:ext uri="{FF2B5EF4-FFF2-40B4-BE49-F238E27FC236}">
                <a16:creationId xmlns:a16="http://schemas.microsoft.com/office/drawing/2014/main" id="{05DF44CB-FB32-4A08-B726-65D1C73AC91F}"/>
              </a:ext>
            </a:extLst>
          </p:cNvPr>
          <p:cNvCxnSpPr/>
          <p:nvPr/>
        </p:nvCxnSpPr>
        <p:spPr>
          <a:xfrm>
            <a:off x="8645847" y="178032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1">
            <a:extLst>
              <a:ext uri="{FF2B5EF4-FFF2-40B4-BE49-F238E27FC236}">
                <a16:creationId xmlns:a16="http://schemas.microsoft.com/office/drawing/2014/main" id="{5F733F83-2BC1-4E87-AFDE-A0F4D68D8508}"/>
              </a:ext>
            </a:extLst>
          </p:cNvPr>
          <p:cNvCxnSpPr/>
          <p:nvPr/>
        </p:nvCxnSpPr>
        <p:spPr>
          <a:xfrm>
            <a:off x="8849058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2">
            <a:extLst>
              <a:ext uri="{FF2B5EF4-FFF2-40B4-BE49-F238E27FC236}">
                <a16:creationId xmlns:a16="http://schemas.microsoft.com/office/drawing/2014/main" id="{22F5F3AE-A273-4082-96F9-EA6AAD752E5A}"/>
              </a:ext>
            </a:extLst>
          </p:cNvPr>
          <p:cNvCxnSpPr/>
          <p:nvPr/>
        </p:nvCxnSpPr>
        <p:spPr>
          <a:xfrm>
            <a:off x="9057352" y="1761558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53">
            <a:extLst>
              <a:ext uri="{FF2B5EF4-FFF2-40B4-BE49-F238E27FC236}">
                <a16:creationId xmlns:a16="http://schemas.microsoft.com/office/drawing/2014/main" id="{9DB7E0F5-035E-4719-AD2B-D0E49C967E66}"/>
              </a:ext>
            </a:extLst>
          </p:cNvPr>
          <p:cNvCxnSpPr/>
          <p:nvPr/>
        </p:nvCxnSpPr>
        <p:spPr>
          <a:xfrm>
            <a:off x="9262182" y="17554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54">
            <a:extLst>
              <a:ext uri="{FF2B5EF4-FFF2-40B4-BE49-F238E27FC236}">
                <a16:creationId xmlns:a16="http://schemas.microsoft.com/office/drawing/2014/main" id="{389B0140-457B-4759-85C2-9D4DF3729EB0}"/>
              </a:ext>
            </a:extLst>
          </p:cNvPr>
          <p:cNvCxnSpPr/>
          <p:nvPr/>
        </p:nvCxnSpPr>
        <p:spPr>
          <a:xfrm>
            <a:off x="9453609" y="1761847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55">
            <a:extLst>
              <a:ext uri="{FF2B5EF4-FFF2-40B4-BE49-F238E27FC236}">
                <a16:creationId xmlns:a16="http://schemas.microsoft.com/office/drawing/2014/main" id="{B9179742-3C6C-410A-A133-9D1CFC890D03}"/>
              </a:ext>
            </a:extLst>
          </p:cNvPr>
          <p:cNvCxnSpPr/>
          <p:nvPr/>
        </p:nvCxnSpPr>
        <p:spPr>
          <a:xfrm>
            <a:off x="9658242" y="1753019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56">
            <a:extLst>
              <a:ext uri="{FF2B5EF4-FFF2-40B4-BE49-F238E27FC236}">
                <a16:creationId xmlns:a16="http://schemas.microsoft.com/office/drawing/2014/main" id="{2AB06385-C91E-4AAD-82D6-B4E90A659211}"/>
              </a:ext>
            </a:extLst>
          </p:cNvPr>
          <p:cNvCxnSpPr/>
          <p:nvPr/>
        </p:nvCxnSpPr>
        <p:spPr>
          <a:xfrm>
            <a:off x="9866536" y="1751760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67">
            <a:extLst>
              <a:ext uri="{FF2B5EF4-FFF2-40B4-BE49-F238E27FC236}">
                <a16:creationId xmlns:a16="http://schemas.microsoft.com/office/drawing/2014/main" id="{1E355A6A-33DD-4A52-B8E4-18CA9C7723FA}"/>
              </a:ext>
            </a:extLst>
          </p:cNvPr>
          <p:cNvCxnSpPr/>
          <p:nvPr/>
        </p:nvCxnSpPr>
        <p:spPr>
          <a:xfrm>
            <a:off x="10092527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68">
            <a:extLst>
              <a:ext uri="{FF2B5EF4-FFF2-40B4-BE49-F238E27FC236}">
                <a16:creationId xmlns:a16="http://schemas.microsoft.com/office/drawing/2014/main" id="{FCF1F86F-15A0-4EF3-A1E1-9CC8D066DE4E}"/>
              </a:ext>
            </a:extLst>
          </p:cNvPr>
          <p:cNvCxnSpPr/>
          <p:nvPr/>
        </p:nvCxnSpPr>
        <p:spPr>
          <a:xfrm>
            <a:off x="10303580" y="1776412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69">
            <a:extLst>
              <a:ext uri="{FF2B5EF4-FFF2-40B4-BE49-F238E27FC236}">
                <a16:creationId xmlns:a16="http://schemas.microsoft.com/office/drawing/2014/main" id="{BA648919-84C1-4D1F-B9B4-B59B41CD18B1}"/>
              </a:ext>
            </a:extLst>
          </p:cNvPr>
          <p:cNvCxnSpPr/>
          <p:nvPr/>
        </p:nvCxnSpPr>
        <p:spPr>
          <a:xfrm>
            <a:off x="10509914" y="1773605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70">
            <a:extLst>
              <a:ext uri="{FF2B5EF4-FFF2-40B4-BE49-F238E27FC236}">
                <a16:creationId xmlns:a16="http://schemas.microsoft.com/office/drawing/2014/main" id="{87C09450-31D0-484A-BB22-942D19AC2E00}"/>
              </a:ext>
            </a:extLst>
          </p:cNvPr>
          <p:cNvCxnSpPr/>
          <p:nvPr/>
        </p:nvCxnSpPr>
        <p:spPr>
          <a:xfrm>
            <a:off x="10711515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71">
            <a:extLst>
              <a:ext uri="{FF2B5EF4-FFF2-40B4-BE49-F238E27FC236}">
                <a16:creationId xmlns:a16="http://schemas.microsoft.com/office/drawing/2014/main" id="{F345E41D-AA10-4A9B-9530-19AD371F0980}"/>
              </a:ext>
            </a:extLst>
          </p:cNvPr>
          <p:cNvCxnSpPr/>
          <p:nvPr/>
        </p:nvCxnSpPr>
        <p:spPr>
          <a:xfrm>
            <a:off x="10922568" y="1756563"/>
            <a:ext cx="197" cy="3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0">
            <a:extLst>
              <a:ext uri="{FF2B5EF4-FFF2-40B4-BE49-F238E27FC236}">
                <a16:creationId xmlns:a16="http://schemas.microsoft.com/office/drawing/2014/main" id="{7576BBE4-DDE3-4DCF-9FFA-7BF6A1301DD9}"/>
              </a:ext>
            </a:extLst>
          </p:cNvPr>
          <p:cNvGrpSpPr/>
          <p:nvPr/>
        </p:nvGrpSpPr>
        <p:grpSpPr>
          <a:xfrm rot="5400000">
            <a:off x="7634248" y="1756569"/>
            <a:ext cx="3312903" cy="3360432"/>
            <a:chOff x="7762875" y="1904160"/>
            <a:chExt cx="3312903" cy="3360432"/>
          </a:xfrm>
        </p:grpSpPr>
        <p:cxnSp>
          <p:nvCxnSpPr>
            <p:cNvPr id="78" name="Straight Connector 273">
              <a:extLst>
                <a:ext uri="{FF2B5EF4-FFF2-40B4-BE49-F238E27FC236}">
                  <a16:creationId xmlns:a16="http://schemas.microsoft.com/office/drawing/2014/main" id="{46F5CC6C-1921-4345-99E9-BA700DFD6C0B}"/>
                </a:ext>
              </a:extLst>
            </p:cNvPr>
            <p:cNvCxnSpPr/>
            <p:nvPr/>
          </p:nvCxnSpPr>
          <p:spPr>
            <a:xfrm>
              <a:off x="7762875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274">
              <a:extLst>
                <a:ext uri="{FF2B5EF4-FFF2-40B4-BE49-F238E27FC236}">
                  <a16:creationId xmlns:a16="http://schemas.microsoft.com/office/drawing/2014/main" id="{72B07AED-F91D-403B-8004-B44EF4282589}"/>
                </a:ext>
              </a:extLst>
            </p:cNvPr>
            <p:cNvCxnSpPr/>
            <p:nvPr/>
          </p:nvCxnSpPr>
          <p:spPr>
            <a:xfrm>
              <a:off x="7973928" y="19316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275">
              <a:extLst>
                <a:ext uri="{FF2B5EF4-FFF2-40B4-BE49-F238E27FC236}">
                  <a16:creationId xmlns:a16="http://schemas.microsoft.com/office/drawing/2014/main" id="{B66B8415-4955-44B6-9E18-D0C7AC79A1F4}"/>
                </a:ext>
              </a:extLst>
            </p:cNvPr>
            <p:cNvCxnSpPr/>
            <p:nvPr/>
          </p:nvCxnSpPr>
          <p:spPr>
            <a:xfrm>
              <a:off x="8180262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276">
              <a:extLst>
                <a:ext uri="{FF2B5EF4-FFF2-40B4-BE49-F238E27FC236}">
                  <a16:creationId xmlns:a16="http://schemas.microsoft.com/office/drawing/2014/main" id="{9D2D194D-1D9A-44CF-933C-9E19260567A4}"/>
                </a:ext>
              </a:extLst>
            </p:cNvPr>
            <p:cNvCxnSpPr/>
            <p:nvPr/>
          </p:nvCxnSpPr>
          <p:spPr>
            <a:xfrm>
              <a:off x="8381863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277">
              <a:extLst>
                <a:ext uri="{FF2B5EF4-FFF2-40B4-BE49-F238E27FC236}">
                  <a16:creationId xmlns:a16="http://schemas.microsoft.com/office/drawing/2014/main" id="{9E1E5A7C-3D47-4E3C-8AFB-31256FDD4A9F}"/>
                </a:ext>
              </a:extLst>
            </p:cNvPr>
            <p:cNvCxnSpPr/>
            <p:nvPr/>
          </p:nvCxnSpPr>
          <p:spPr>
            <a:xfrm>
              <a:off x="8579155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278">
              <a:extLst>
                <a:ext uri="{FF2B5EF4-FFF2-40B4-BE49-F238E27FC236}">
                  <a16:creationId xmlns:a16="http://schemas.microsoft.com/office/drawing/2014/main" id="{0972B137-81F7-4F97-BC47-6B63567B405C}"/>
                </a:ext>
              </a:extLst>
            </p:cNvPr>
            <p:cNvCxnSpPr/>
            <p:nvPr/>
          </p:nvCxnSpPr>
          <p:spPr>
            <a:xfrm>
              <a:off x="8798247" y="193272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279">
              <a:extLst>
                <a:ext uri="{FF2B5EF4-FFF2-40B4-BE49-F238E27FC236}">
                  <a16:creationId xmlns:a16="http://schemas.microsoft.com/office/drawing/2014/main" id="{2C8F8B6B-A2DD-43BD-B7C3-E555AB6ED607}"/>
                </a:ext>
              </a:extLst>
            </p:cNvPr>
            <p:cNvCxnSpPr/>
            <p:nvPr/>
          </p:nvCxnSpPr>
          <p:spPr>
            <a:xfrm>
              <a:off x="9001458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280">
              <a:extLst>
                <a:ext uri="{FF2B5EF4-FFF2-40B4-BE49-F238E27FC236}">
                  <a16:creationId xmlns:a16="http://schemas.microsoft.com/office/drawing/2014/main" id="{F3F7DEEB-9716-45DB-9DC8-AEB44ACDA0A7}"/>
                </a:ext>
              </a:extLst>
            </p:cNvPr>
            <p:cNvCxnSpPr/>
            <p:nvPr/>
          </p:nvCxnSpPr>
          <p:spPr>
            <a:xfrm>
              <a:off x="9209752" y="191395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281">
              <a:extLst>
                <a:ext uri="{FF2B5EF4-FFF2-40B4-BE49-F238E27FC236}">
                  <a16:creationId xmlns:a16="http://schemas.microsoft.com/office/drawing/2014/main" id="{53B0E9F2-5485-47F8-855E-73188719AF45}"/>
                </a:ext>
              </a:extLst>
            </p:cNvPr>
            <p:cNvCxnSpPr/>
            <p:nvPr/>
          </p:nvCxnSpPr>
          <p:spPr>
            <a:xfrm>
              <a:off x="9414582" y="19078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282">
              <a:extLst>
                <a:ext uri="{FF2B5EF4-FFF2-40B4-BE49-F238E27FC236}">
                  <a16:creationId xmlns:a16="http://schemas.microsoft.com/office/drawing/2014/main" id="{BDB70151-1B79-4B79-8C52-7A20A32D6ABD}"/>
                </a:ext>
              </a:extLst>
            </p:cNvPr>
            <p:cNvCxnSpPr/>
            <p:nvPr/>
          </p:nvCxnSpPr>
          <p:spPr>
            <a:xfrm>
              <a:off x="9606009" y="1914247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283">
              <a:extLst>
                <a:ext uri="{FF2B5EF4-FFF2-40B4-BE49-F238E27FC236}">
                  <a16:creationId xmlns:a16="http://schemas.microsoft.com/office/drawing/2014/main" id="{11A400E8-1603-41A4-86A8-5574EB937E9A}"/>
                </a:ext>
              </a:extLst>
            </p:cNvPr>
            <p:cNvCxnSpPr/>
            <p:nvPr/>
          </p:nvCxnSpPr>
          <p:spPr>
            <a:xfrm>
              <a:off x="9810642" y="1905419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284">
              <a:extLst>
                <a:ext uri="{FF2B5EF4-FFF2-40B4-BE49-F238E27FC236}">
                  <a16:creationId xmlns:a16="http://schemas.microsoft.com/office/drawing/2014/main" id="{A3EE4DC1-D898-4E7F-AC38-9EB5AC6EF8E5}"/>
                </a:ext>
              </a:extLst>
            </p:cNvPr>
            <p:cNvCxnSpPr/>
            <p:nvPr/>
          </p:nvCxnSpPr>
          <p:spPr>
            <a:xfrm>
              <a:off x="10018936" y="1904160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285">
              <a:extLst>
                <a:ext uri="{FF2B5EF4-FFF2-40B4-BE49-F238E27FC236}">
                  <a16:creationId xmlns:a16="http://schemas.microsoft.com/office/drawing/2014/main" id="{E6048B3F-5E87-4473-8542-FEA02AF783F5}"/>
                </a:ext>
              </a:extLst>
            </p:cNvPr>
            <p:cNvCxnSpPr/>
            <p:nvPr/>
          </p:nvCxnSpPr>
          <p:spPr>
            <a:xfrm>
              <a:off x="10244927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286">
              <a:extLst>
                <a:ext uri="{FF2B5EF4-FFF2-40B4-BE49-F238E27FC236}">
                  <a16:creationId xmlns:a16="http://schemas.microsoft.com/office/drawing/2014/main" id="{DD13C76B-6DAA-4A8A-ACE8-F28F81363DE2}"/>
                </a:ext>
              </a:extLst>
            </p:cNvPr>
            <p:cNvCxnSpPr/>
            <p:nvPr/>
          </p:nvCxnSpPr>
          <p:spPr>
            <a:xfrm>
              <a:off x="10455980" y="1928812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287">
              <a:extLst>
                <a:ext uri="{FF2B5EF4-FFF2-40B4-BE49-F238E27FC236}">
                  <a16:creationId xmlns:a16="http://schemas.microsoft.com/office/drawing/2014/main" id="{73F36607-2967-412E-9076-76C702843520}"/>
                </a:ext>
              </a:extLst>
            </p:cNvPr>
            <p:cNvCxnSpPr/>
            <p:nvPr/>
          </p:nvCxnSpPr>
          <p:spPr>
            <a:xfrm>
              <a:off x="10662314" y="1926005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288">
              <a:extLst>
                <a:ext uri="{FF2B5EF4-FFF2-40B4-BE49-F238E27FC236}">
                  <a16:creationId xmlns:a16="http://schemas.microsoft.com/office/drawing/2014/main" id="{F4E768E7-BB9F-4B3E-AA9C-DB156FD8E455}"/>
                </a:ext>
              </a:extLst>
            </p:cNvPr>
            <p:cNvCxnSpPr/>
            <p:nvPr/>
          </p:nvCxnSpPr>
          <p:spPr>
            <a:xfrm>
              <a:off x="10860559" y="1935113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289">
              <a:extLst>
                <a:ext uri="{FF2B5EF4-FFF2-40B4-BE49-F238E27FC236}">
                  <a16:creationId xmlns:a16="http://schemas.microsoft.com/office/drawing/2014/main" id="{D020F44A-97D2-44F8-8569-2B3C1AC36F99}"/>
                </a:ext>
              </a:extLst>
            </p:cNvPr>
            <p:cNvCxnSpPr/>
            <p:nvPr/>
          </p:nvCxnSpPr>
          <p:spPr>
            <a:xfrm>
              <a:off x="11075581" y="1936348"/>
              <a:ext cx="197" cy="3328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Cube 53">
            <a:extLst>
              <a:ext uri="{FF2B5EF4-FFF2-40B4-BE49-F238E27FC236}">
                <a16:creationId xmlns:a16="http://schemas.microsoft.com/office/drawing/2014/main" id="{3B3A3CFA-D11F-4E7C-A8D6-3A8D6E4D3E3C}"/>
              </a:ext>
            </a:extLst>
          </p:cNvPr>
          <p:cNvSpPr/>
          <p:nvPr/>
        </p:nvSpPr>
        <p:spPr>
          <a:xfrm>
            <a:off x="2934493" y="2772629"/>
            <a:ext cx="1123456" cy="1064393"/>
          </a:xfrm>
          <a:prstGeom prst="cube">
            <a:avLst>
              <a:gd name="adj" fmla="val 1923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Cube 53">
            <a:extLst>
              <a:ext uri="{FF2B5EF4-FFF2-40B4-BE49-F238E27FC236}">
                <a16:creationId xmlns:a16="http://schemas.microsoft.com/office/drawing/2014/main" id="{A3FA1506-C989-4B31-93CA-E3FC2B6274A0}"/>
              </a:ext>
            </a:extLst>
          </p:cNvPr>
          <p:cNvSpPr/>
          <p:nvPr/>
        </p:nvSpPr>
        <p:spPr>
          <a:xfrm>
            <a:off x="3844009" y="2761915"/>
            <a:ext cx="1123456" cy="1064393"/>
          </a:xfrm>
          <a:prstGeom prst="cube">
            <a:avLst>
              <a:gd name="adj" fmla="val 1923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Cube 53">
            <a:extLst>
              <a:ext uri="{FF2B5EF4-FFF2-40B4-BE49-F238E27FC236}">
                <a16:creationId xmlns:a16="http://schemas.microsoft.com/office/drawing/2014/main" id="{3D18288B-F185-4E81-B2D1-1BCD65D99D79}"/>
              </a:ext>
            </a:extLst>
          </p:cNvPr>
          <p:cNvSpPr/>
          <p:nvPr/>
        </p:nvSpPr>
        <p:spPr>
          <a:xfrm>
            <a:off x="2934493" y="1896898"/>
            <a:ext cx="1123456" cy="1064393"/>
          </a:xfrm>
          <a:prstGeom prst="cube">
            <a:avLst>
              <a:gd name="adj" fmla="val 1923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Cube 53">
            <a:extLst>
              <a:ext uri="{FF2B5EF4-FFF2-40B4-BE49-F238E27FC236}">
                <a16:creationId xmlns:a16="http://schemas.microsoft.com/office/drawing/2014/main" id="{14EA4DFC-ED81-42BB-9460-F058903B177C}"/>
              </a:ext>
            </a:extLst>
          </p:cNvPr>
          <p:cNvSpPr/>
          <p:nvPr/>
        </p:nvSpPr>
        <p:spPr>
          <a:xfrm>
            <a:off x="3844009" y="1896897"/>
            <a:ext cx="1123456" cy="1064393"/>
          </a:xfrm>
          <a:prstGeom prst="cube">
            <a:avLst>
              <a:gd name="adj" fmla="val 1923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Cube 53">
            <a:extLst>
              <a:ext uri="{FF2B5EF4-FFF2-40B4-BE49-F238E27FC236}">
                <a16:creationId xmlns:a16="http://schemas.microsoft.com/office/drawing/2014/main" id="{BBBB3554-B354-4E87-A3BE-D08176FF0DF8}"/>
              </a:ext>
            </a:extLst>
          </p:cNvPr>
          <p:cNvSpPr/>
          <p:nvPr/>
        </p:nvSpPr>
        <p:spPr>
          <a:xfrm>
            <a:off x="2733663" y="2972002"/>
            <a:ext cx="1123456" cy="1064393"/>
          </a:xfrm>
          <a:prstGeom prst="cube">
            <a:avLst>
              <a:gd name="adj" fmla="val 1923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Cube 53">
            <a:extLst>
              <a:ext uri="{FF2B5EF4-FFF2-40B4-BE49-F238E27FC236}">
                <a16:creationId xmlns:a16="http://schemas.microsoft.com/office/drawing/2014/main" id="{C8835CD2-B971-4233-AB1E-EAE5272D4D41}"/>
              </a:ext>
            </a:extLst>
          </p:cNvPr>
          <p:cNvSpPr/>
          <p:nvPr/>
        </p:nvSpPr>
        <p:spPr>
          <a:xfrm>
            <a:off x="3643179" y="2972001"/>
            <a:ext cx="1123456" cy="1064393"/>
          </a:xfrm>
          <a:prstGeom prst="cube">
            <a:avLst>
              <a:gd name="adj" fmla="val 1923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Cube 53">
            <a:extLst>
              <a:ext uri="{FF2B5EF4-FFF2-40B4-BE49-F238E27FC236}">
                <a16:creationId xmlns:a16="http://schemas.microsoft.com/office/drawing/2014/main" id="{73CC882F-FDE2-47D1-AF5D-B99A36A4E71C}"/>
              </a:ext>
            </a:extLst>
          </p:cNvPr>
          <p:cNvSpPr/>
          <p:nvPr/>
        </p:nvSpPr>
        <p:spPr>
          <a:xfrm>
            <a:off x="2733663" y="2106984"/>
            <a:ext cx="1123456" cy="1064393"/>
          </a:xfrm>
          <a:prstGeom prst="cube">
            <a:avLst>
              <a:gd name="adj" fmla="val 1923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Cube 53">
            <a:extLst>
              <a:ext uri="{FF2B5EF4-FFF2-40B4-BE49-F238E27FC236}">
                <a16:creationId xmlns:a16="http://schemas.microsoft.com/office/drawing/2014/main" id="{B6F7F9B2-C7DF-4CA4-8F7C-AD1C39EA3C07}"/>
              </a:ext>
            </a:extLst>
          </p:cNvPr>
          <p:cNvSpPr/>
          <p:nvPr/>
        </p:nvSpPr>
        <p:spPr>
          <a:xfrm>
            <a:off x="3643179" y="2106983"/>
            <a:ext cx="1123456" cy="1064393"/>
          </a:xfrm>
          <a:prstGeom prst="cube">
            <a:avLst>
              <a:gd name="adj" fmla="val 19233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E19C45F5-C8FE-47CF-B44D-31FA2CF0890E}"/>
              </a:ext>
            </a:extLst>
          </p:cNvPr>
          <p:cNvCxnSpPr>
            <a:cxnSpLocks/>
          </p:cNvCxnSpPr>
          <p:nvPr/>
        </p:nvCxnSpPr>
        <p:spPr>
          <a:xfrm>
            <a:off x="3849854" y="2107690"/>
            <a:ext cx="0" cy="85360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E964D526-495D-44DE-B7C8-907B31292BA6}"/>
              </a:ext>
            </a:extLst>
          </p:cNvPr>
          <p:cNvCxnSpPr>
            <a:cxnSpLocks/>
          </p:cNvCxnSpPr>
          <p:nvPr/>
        </p:nvCxnSpPr>
        <p:spPr>
          <a:xfrm>
            <a:off x="3847758" y="2961290"/>
            <a:ext cx="0" cy="85360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7BA5D64F-F8A3-4C65-94DE-3299CE52376B}"/>
              </a:ext>
            </a:extLst>
          </p:cNvPr>
          <p:cNvCxnSpPr>
            <a:cxnSpLocks/>
          </p:cNvCxnSpPr>
          <p:nvPr/>
        </p:nvCxnSpPr>
        <p:spPr>
          <a:xfrm flipH="1">
            <a:off x="2934493" y="2961290"/>
            <a:ext cx="91874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56773F71-A0BA-4091-B1B6-F659034519F7}"/>
              </a:ext>
            </a:extLst>
          </p:cNvPr>
          <p:cNvCxnSpPr>
            <a:cxnSpLocks/>
          </p:cNvCxnSpPr>
          <p:nvPr/>
        </p:nvCxnSpPr>
        <p:spPr>
          <a:xfrm flipH="1">
            <a:off x="3853234" y="2963523"/>
            <a:ext cx="91874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7C2080CE-CA31-44EE-812C-C495A24B6AC4}"/>
              </a:ext>
            </a:extLst>
          </p:cNvPr>
          <p:cNvCxnSpPr>
            <a:cxnSpLocks/>
          </p:cNvCxnSpPr>
          <p:nvPr/>
        </p:nvCxnSpPr>
        <p:spPr>
          <a:xfrm flipH="1">
            <a:off x="3645522" y="2961495"/>
            <a:ext cx="198992" cy="200286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AF6EF0D3-A16D-4670-A897-A19E387D9331}"/>
              </a:ext>
            </a:extLst>
          </p:cNvPr>
          <p:cNvCxnSpPr>
            <a:cxnSpLocks/>
          </p:cNvCxnSpPr>
          <p:nvPr/>
        </p:nvCxnSpPr>
        <p:spPr>
          <a:xfrm flipH="1">
            <a:off x="3849854" y="2770393"/>
            <a:ext cx="196392" cy="19201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4A3391C-8B11-4018-9960-933704B894D0}"/>
              </a:ext>
            </a:extLst>
          </p:cNvPr>
          <p:cNvCxnSpPr>
            <a:cxnSpLocks/>
          </p:cNvCxnSpPr>
          <p:nvPr/>
        </p:nvCxnSpPr>
        <p:spPr>
          <a:xfrm flipH="1">
            <a:off x="2743824" y="2960378"/>
            <a:ext cx="198992" cy="200286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57BECD3-5F51-47F6-A948-ECAB6F317454}"/>
              </a:ext>
            </a:extLst>
          </p:cNvPr>
          <p:cNvCxnSpPr>
            <a:cxnSpLocks/>
          </p:cNvCxnSpPr>
          <p:nvPr/>
        </p:nvCxnSpPr>
        <p:spPr>
          <a:xfrm flipH="1">
            <a:off x="2948156" y="2769276"/>
            <a:ext cx="196392" cy="19201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9AEF31F7-3B67-48D4-96A3-56CD27693DFD}"/>
              </a:ext>
            </a:extLst>
          </p:cNvPr>
          <p:cNvCxnSpPr>
            <a:cxnSpLocks/>
          </p:cNvCxnSpPr>
          <p:nvPr/>
        </p:nvCxnSpPr>
        <p:spPr>
          <a:xfrm flipH="1">
            <a:off x="3650718" y="3814890"/>
            <a:ext cx="202516" cy="217827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331BDF28-2B57-4E22-885A-E6D179E729B2}"/>
              </a:ext>
            </a:extLst>
          </p:cNvPr>
          <p:cNvCxnSpPr>
            <a:cxnSpLocks/>
          </p:cNvCxnSpPr>
          <p:nvPr/>
        </p:nvCxnSpPr>
        <p:spPr>
          <a:xfrm flipH="1">
            <a:off x="3846792" y="3623581"/>
            <a:ext cx="197111" cy="19466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26F5A5F-1C35-4B9A-9D26-29F6AE4DD493}"/>
              </a:ext>
            </a:extLst>
          </p:cNvPr>
          <p:cNvCxnSpPr>
            <a:cxnSpLocks/>
          </p:cNvCxnSpPr>
          <p:nvPr/>
        </p:nvCxnSpPr>
        <p:spPr>
          <a:xfrm flipH="1">
            <a:off x="2934493" y="3817961"/>
            <a:ext cx="91874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A7794607-0F3D-458A-8FB8-3AA72E8F5462}"/>
              </a:ext>
            </a:extLst>
          </p:cNvPr>
          <p:cNvCxnSpPr>
            <a:cxnSpLocks/>
          </p:cNvCxnSpPr>
          <p:nvPr/>
        </p:nvCxnSpPr>
        <p:spPr>
          <a:xfrm flipH="1">
            <a:off x="3853234" y="3820194"/>
            <a:ext cx="91874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39D6AF16-C4A3-4F55-B6A9-B2842378D67E}"/>
              </a:ext>
            </a:extLst>
          </p:cNvPr>
          <p:cNvCxnSpPr>
            <a:cxnSpLocks/>
          </p:cNvCxnSpPr>
          <p:nvPr/>
        </p:nvCxnSpPr>
        <p:spPr>
          <a:xfrm flipH="1">
            <a:off x="2739003" y="3814683"/>
            <a:ext cx="198992" cy="200286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143D8028-E16E-46E3-8EF6-F2A6D2F6143B}"/>
              </a:ext>
            </a:extLst>
          </p:cNvPr>
          <p:cNvCxnSpPr>
            <a:cxnSpLocks/>
          </p:cNvCxnSpPr>
          <p:nvPr/>
        </p:nvCxnSpPr>
        <p:spPr>
          <a:xfrm flipH="1">
            <a:off x="2943335" y="3623581"/>
            <a:ext cx="196392" cy="19201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5574C7D9-53FA-41B5-9BEA-5BBCDCD7CD3C}"/>
              </a:ext>
            </a:extLst>
          </p:cNvPr>
          <p:cNvCxnSpPr>
            <a:cxnSpLocks/>
          </p:cNvCxnSpPr>
          <p:nvPr/>
        </p:nvCxnSpPr>
        <p:spPr>
          <a:xfrm>
            <a:off x="2937179" y="2106778"/>
            <a:ext cx="0" cy="85360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9D812FE4-BF10-4C17-AA95-E254553FB98A}"/>
              </a:ext>
            </a:extLst>
          </p:cNvPr>
          <p:cNvCxnSpPr>
            <a:cxnSpLocks/>
          </p:cNvCxnSpPr>
          <p:nvPr/>
        </p:nvCxnSpPr>
        <p:spPr>
          <a:xfrm>
            <a:off x="2935083" y="2960378"/>
            <a:ext cx="0" cy="85360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79AA4C59-541E-403B-9833-7B414BC7C54D}"/>
              </a:ext>
            </a:extLst>
          </p:cNvPr>
          <p:cNvCxnSpPr>
            <a:cxnSpLocks/>
          </p:cNvCxnSpPr>
          <p:nvPr/>
        </p:nvCxnSpPr>
        <p:spPr>
          <a:xfrm flipH="1">
            <a:off x="3139208" y="3627629"/>
            <a:ext cx="91874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661A51F-43EC-41C3-85AB-5A87AF683ADA}"/>
              </a:ext>
            </a:extLst>
          </p:cNvPr>
          <p:cNvCxnSpPr>
            <a:cxnSpLocks/>
          </p:cNvCxnSpPr>
          <p:nvPr/>
        </p:nvCxnSpPr>
        <p:spPr>
          <a:xfrm flipH="1">
            <a:off x="4057949" y="3629862"/>
            <a:ext cx="91874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7214DCCD-EE40-4B7A-AF89-D79C83FEE1DA}"/>
              </a:ext>
            </a:extLst>
          </p:cNvPr>
          <p:cNvCxnSpPr>
            <a:cxnSpLocks/>
          </p:cNvCxnSpPr>
          <p:nvPr/>
        </p:nvCxnSpPr>
        <p:spPr>
          <a:xfrm flipH="1">
            <a:off x="3139208" y="2770323"/>
            <a:ext cx="91874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230DAA9C-8741-48E8-8121-79DC5454835C}"/>
              </a:ext>
            </a:extLst>
          </p:cNvPr>
          <p:cNvCxnSpPr>
            <a:cxnSpLocks/>
          </p:cNvCxnSpPr>
          <p:nvPr/>
        </p:nvCxnSpPr>
        <p:spPr>
          <a:xfrm flipH="1">
            <a:off x="4057949" y="2772556"/>
            <a:ext cx="91874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6BDC6C74-BFEB-48E5-9D8A-B08337B44345}"/>
              </a:ext>
            </a:extLst>
          </p:cNvPr>
          <p:cNvCxnSpPr>
            <a:cxnSpLocks/>
          </p:cNvCxnSpPr>
          <p:nvPr/>
        </p:nvCxnSpPr>
        <p:spPr>
          <a:xfrm>
            <a:off x="3141304" y="1890976"/>
            <a:ext cx="0" cy="85360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5EBC4F68-450F-455B-9326-EFB5632C9CC8}"/>
              </a:ext>
            </a:extLst>
          </p:cNvPr>
          <p:cNvCxnSpPr>
            <a:cxnSpLocks/>
          </p:cNvCxnSpPr>
          <p:nvPr/>
        </p:nvCxnSpPr>
        <p:spPr>
          <a:xfrm>
            <a:off x="3139208" y="2744576"/>
            <a:ext cx="0" cy="85360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椭圆 160">
            <a:extLst>
              <a:ext uri="{FF2B5EF4-FFF2-40B4-BE49-F238E27FC236}">
                <a16:creationId xmlns:a16="http://schemas.microsoft.com/office/drawing/2014/main" id="{6C25D1A8-1D18-4D4F-A20C-876DE107E010}"/>
              </a:ext>
            </a:extLst>
          </p:cNvPr>
          <p:cNvSpPr/>
          <p:nvPr/>
        </p:nvSpPr>
        <p:spPr>
          <a:xfrm>
            <a:off x="3768046" y="2887022"/>
            <a:ext cx="147733" cy="14965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TextBox 28">
            <a:extLst>
              <a:ext uri="{FF2B5EF4-FFF2-40B4-BE49-F238E27FC236}">
                <a16:creationId xmlns:a16="http://schemas.microsoft.com/office/drawing/2014/main" id="{78ED71C6-2A2C-485E-9AA8-C472FEE81FD3}"/>
              </a:ext>
            </a:extLst>
          </p:cNvPr>
          <p:cNvSpPr txBox="1"/>
          <p:nvPr/>
        </p:nvSpPr>
        <p:spPr>
          <a:xfrm>
            <a:off x="1900323" y="4738924"/>
            <a:ext cx="4299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LID4096" dirty="0"/>
              <a:t>point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LID4096" dirty="0"/>
              <a:t> as</a:t>
            </a:r>
            <a:r>
              <a:rPr lang="de-DE" dirty="0"/>
              <a:t> 1</a:t>
            </a:r>
            <a:r>
              <a:rPr lang="LID4096" dirty="0"/>
              <a:t>(orange vertices)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LID4096" dirty="0"/>
              <a:t>all </a:t>
            </a:r>
            <a:r>
              <a:rPr lang="de-DE" dirty="0" err="1"/>
              <a:t>it</a:t>
            </a:r>
            <a:r>
              <a:rPr lang="LID4096" dirty="0"/>
              <a:t>s</a:t>
            </a:r>
            <a:r>
              <a:rPr lang="de-DE" dirty="0"/>
              <a:t> 8 </a:t>
            </a:r>
            <a:r>
              <a:rPr lang="de-DE" dirty="0" err="1"/>
              <a:t>adjacent</a:t>
            </a:r>
            <a:r>
              <a:rPr lang="de-DE" dirty="0"/>
              <a:t> </a:t>
            </a:r>
            <a:r>
              <a:rPr lang="de-DE" dirty="0" err="1"/>
              <a:t>vo</a:t>
            </a:r>
            <a:r>
              <a:rPr lang="LID4096" dirty="0"/>
              <a:t>x</a:t>
            </a:r>
            <a:r>
              <a:rPr lang="de-DE" dirty="0" err="1"/>
              <a:t>els</a:t>
            </a:r>
            <a:r>
              <a:rPr lang="LID4096" dirty="0"/>
              <a:t>‘ marks are 1</a:t>
            </a:r>
            <a:r>
              <a:rPr lang="de-DE" dirty="0"/>
              <a:t>.</a:t>
            </a:r>
            <a:r>
              <a:rPr lang="LID4096" dirty="0"/>
              <a:t> Otherwise it is marked 0.</a:t>
            </a:r>
            <a:endParaRPr lang="de-DE" dirty="0"/>
          </a:p>
        </p:txBody>
      </p:sp>
      <p:sp>
        <p:nvSpPr>
          <p:cNvPr id="56" name="Rectangle 21">
            <a:extLst>
              <a:ext uri="{FF2B5EF4-FFF2-40B4-BE49-F238E27FC236}">
                <a16:creationId xmlns:a16="http://schemas.microsoft.com/office/drawing/2014/main" id="{582EE723-D0F6-44BF-8CEA-EF57C6D0734D}"/>
              </a:ext>
            </a:extLst>
          </p:cNvPr>
          <p:cNvSpPr/>
          <p:nvPr/>
        </p:nvSpPr>
        <p:spPr>
          <a:xfrm>
            <a:off x="8430879" y="2601606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tangle 319">
            <a:extLst>
              <a:ext uri="{FF2B5EF4-FFF2-40B4-BE49-F238E27FC236}">
                <a16:creationId xmlns:a16="http://schemas.microsoft.com/office/drawing/2014/main" id="{FEE91089-3691-4277-833B-AF09A702DDBF}"/>
              </a:ext>
            </a:extLst>
          </p:cNvPr>
          <p:cNvSpPr/>
          <p:nvPr/>
        </p:nvSpPr>
        <p:spPr>
          <a:xfrm rot="16200000">
            <a:off x="8641265" y="2605854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8" name="Rectangle 321">
            <a:extLst>
              <a:ext uri="{FF2B5EF4-FFF2-40B4-BE49-F238E27FC236}">
                <a16:creationId xmlns:a16="http://schemas.microsoft.com/office/drawing/2014/main" id="{D5FA43E3-B754-4F26-9427-23B041EA567D}"/>
              </a:ext>
            </a:extLst>
          </p:cNvPr>
          <p:cNvSpPr/>
          <p:nvPr/>
        </p:nvSpPr>
        <p:spPr>
          <a:xfrm rot="16200000">
            <a:off x="9058606" y="2605956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tangle 322">
            <a:extLst>
              <a:ext uri="{FF2B5EF4-FFF2-40B4-BE49-F238E27FC236}">
                <a16:creationId xmlns:a16="http://schemas.microsoft.com/office/drawing/2014/main" id="{64EC21E2-E8BF-427B-A47F-969A32E27262}"/>
              </a:ext>
            </a:extLst>
          </p:cNvPr>
          <p:cNvSpPr/>
          <p:nvPr/>
        </p:nvSpPr>
        <p:spPr>
          <a:xfrm>
            <a:off x="9265099" y="2603794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tangle 319">
            <a:extLst>
              <a:ext uri="{FF2B5EF4-FFF2-40B4-BE49-F238E27FC236}">
                <a16:creationId xmlns:a16="http://schemas.microsoft.com/office/drawing/2014/main" id="{EC1D8CF3-EF93-4E2E-AE67-58E80C80E5DB}"/>
              </a:ext>
            </a:extLst>
          </p:cNvPr>
          <p:cNvSpPr/>
          <p:nvPr/>
        </p:nvSpPr>
        <p:spPr>
          <a:xfrm rot="16200000">
            <a:off x="8848344" y="2605573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0" name="Rectangle 322">
            <a:extLst>
              <a:ext uri="{FF2B5EF4-FFF2-40B4-BE49-F238E27FC236}">
                <a16:creationId xmlns:a16="http://schemas.microsoft.com/office/drawing/2014/main" id="{321CDA64-04A1-4C04-B19C-A79DE413CA39}"/>
              </a:ext>
            </a:extLst>
          </p:cNvPr>
          <p:cNvSpPr/>
          <p:nvPr/>
        </p:nvSpPr>
        <p:spPr>
          <a:xfrm>
            <a:off x="9460408" y="2603906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Rectangle 21">
            <a:extLst>
              <a:ext uri="{FF2B5EF4-FFF2-40B4-BE49-F238E27FC236}">
                <a16:creationId xmlns:a16="http://schemas.microsoft.com/office/drawing/2014/main" id="{9310E71A-3E79-4346-A9A5-9756C0BCC444}"/>
              </a:ext>
            </a:extLst>
          </p:cNvPr>
          <p:cNvSpPr/>
          <p:nvPr/>
        </p:nvSpPr>
        <p:spPr>
          <a:xfrm>
            <a:off x="8432132" y="2809349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Rectangle 319">
            <a:extLst>
              <a:ext uri="{FF2B5EF4-FFF2-40B4-BE49-F238E27FC236}">
                <a16:creationId xmlns:a16="http://schemas.microsoft.com/office/drawing/2014/main" id="{45CB63F5-6FD3-4DB0-95C6-6A0E13DA8358}"/>
              </a:ext>
            </a:extLst>
          </p:cNvPr>
          <p:cNvSpPr/>
          <p:nvPr/>
        </p:nvSpPr>
        <p:spPr>
          <a:xfrm rot="16200000">
            <a:off x="8642518" y="2813597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5" name="Rectangle 321">
            <a:extLst>
              <a:ext uri="{FF2B5EF4-FFF2-40B4-BE49-F238E27FC236}">
                <a16:creationId xmlns:a16="http://schemas.microsoft.com/office/drawing/2014/main" id="{3D979845-F1F4-441B-94E5-5C28A1B87C19}"/>
              </a:ext>
            </a:extLst>
          </p:cNvPr>
          <p:cNvSpPr/>
          <p:nvPr/>
        </p:nvSpPr>
        <p:spPr>
          <a:xfrm rot="16200000">
            <a:off x="9059859" y="2813699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tangle 322">
            <a:extLst>
              <a:ext uri="{FF2B5EF4-FFF2-40B4-BE49-F238E27FC236}">
                <a16:creationId xmlns:a16="http://schemas.microsoft.com/office/drawing/2014/main" id="{3F2CCC6C-D4A9-494D-916F-04850C2BBE02}"/>
              </a:ext>
            </a:extLst>
          </p:cNvPr>
          <p:cNvSpPr/>
          <p:nvPr/>
        </p:nvSpPr>
        <p:spPr>
          <a:xfrm>
            <a:off x="9266352" y="2811537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tangle 319">
            <a:extLst>
              <a:ext uri="{FF2B5EF4-FFF2-40B4-BE49-F238E27FC236}">
                <a16:creationId xmlns:a16="http://schemas.microsoft.com/office/drawing/2014/main" id="{6E01C2B1-F8B4-4A11-AAF9-9F7F8CCDA0B4}"/>
              </a:ext>
            </a:extLst>
          </p:cNvPr>
          <p:cNvSpPr/>
          <p:nvPr/>
        </p:nvSpPr>
        <p:spPr>
          <a:xfrm rot="16200000">
            <a:off x="8849597" y="2813316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8" name="Rectangle 322">
            <a:extLst>
              <a:ext uri="{FF2B5EF4-FFF2-40B4-BE49-F238E27FC236}">
                <a16:creationId xmlns:a16="http://schemas.microsoft.com/office/drawing/2014/main" id="{DC4FC6FC-B8C2-40A0-BA00-A31668B2651E}"/>
              </a:ext>
            </a:extLst>
          </p:cNvPr>
          <p:cNvSpPr/>
          <p:nvPr/>
        </p:nvSpPr>
        <p:spPr>
          <a:xfrm>
            <a:off x="9461661" y="2811649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tangle 21">
            <a:extLst>
              <a:ext uri="{FF2B5EF4-FFF2-40B4-BE49-F238E27FC236}">
                <a16:creationId xmlns:a16="http://schemas.microsoft.com/office/drawing/2014/main" id="{9C6AB24A-AC61-4220-A1C7-1BAE0589EE2D}"/>
              </a:ext>
            </a:extLst>
          </p:cNvPr>
          <p:cNvSpPr/>
          <p:nvPr/>
        </p:nvSpPr>
        <p:spPr>
          <a:xfrm>
            <a:off x="8433946" y="3022092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Rectangle 319">
            <a:extLst>
              <a:ext uri="{FF2B5EF4-FFF2-40B4-BE49-F238E27FC236}">
                <a16:creationId xmlns:a16="http://schemas.microsoft.com/office/drawing/2014/main" id="{2982EFEC-BE99-498D-9AC6-5447B3ED8B8E}"/>
              </a:ext>
            </a:extLst>
          </p:cNvPr>
          <p:cNvSpPr/>
          <p:nvPr/>
        </p:nvSpPr>
        <p:spPr>
          <a:xfrm rot="16200000">
            <a:off x="8644332" y="3026340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1" name="Rectangle 321">
            <a:extLst>
              <a:ext uri="{FF2B5EF4-FFF2-40B4-BE49-F238E27FC236}">
                <a16:creationId xmlns:a16="http://schemas.microsoft.com/office/drawing/2014/main" id="{6A21023C-9385-47CC-865B-2C511FB191D7}"/>
              </a:ext>
            </a:extLst>
          </p:cNvPr>
          <p:cNvSpPr/>
          <p:nvPr/>
        </p:nvSpPr>
        <p:spPr>
          <a:xfrm rot="16200000">
            <a:off x="9061673" y="3026442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Rectangle 322">
            <a:extLst>
              <a:ext uri="{FF2B5EF4-FFF2-40B4-BE49-F238E27FC236}">
                <a16:creationId xmlns:a16="http://schemas.microsoft.com/office/drawing/2014/main" id="{3C2ACB9C-36E5-49FE-99DF-67EE7DA9F423}"/>
              </a:ext>
            </a:extLst>
          </p:cNvPr>
          <p:cNvSpPr/>
          <p:nvPr/>
        </p:nvSpPr>
        <p:spPr>
          <a:xfrm>
            <a:off x="9268166" y="3024280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tangle 319">
            <a:extLst>
              <a:ext uri="{FF2B5EF4-FFF2-40B4-BE49-F238E27FC236}">
                <a16:creationId xmlns:a16="http://schemas.microsoft.com/office/drawing/2014/main" id="{4A71D9CF-672E-4AF2-B7BB-6707D00E8FBE}"/>
              </a:ext>
            </a:extLst>
          </p:cNvPr>
          <p:cNvSpPr/>
          <p:nvPr/>
        </p:nvSpPr>
        <p:spPr>
          <a:xfrm rot="16200000">
            <a:off x="8851411" y="3026059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4" name="Rectangle 322">
            <a:extLst>
              <a:ext uri="{FF2B5EF4-FFF2-40B4-BE49-F238E27FC236}">
                <a16:creationId xmlns:a16="http://schemas.microsoft.com/office/drawing/2014/main" id="{859A4472-A62B-4A51-863D-456C7525A54D}"/>
              </a:ext>
            </a:extLst>
          </p:cNvPr>
          <p:cNvSpPr/>
          <p:nvPr/>
        </p:nvSpPr>
        <p:spPr>
          <a:xfrm>
            <a:off x="9463475" y="3024392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tangle 21">
            <a:extLst>
              <a:ext uri="{FF2B5EF4-FFF2-40B4-BE49-F238E27FC236}">
                <a16:creationId xmlns:a16="http://schemas.microsoft.com/office/drawing/2014/main" id="{2EA27CB7-E18C-4911-9FAF-B474CBFE56E6}"/>
              </a:ext>
            </a:extLst>
          </p:cNvPr>
          <p:cNvSpPr/>
          <p:nvPr/>
        </p:nvSpPr>
        <p:spPr>
          <a:xfrm>
            <a:off x="8430836" y="3225148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Rectangle 319">
            <a:extLst>
              <a:ext uri="{FF2B5EF4-FFF2-40B4-BE49-F238E27FC236}">
                <a16:creationId xmlns:a16="http://schemas.microsoft.com/office/drawing/2014/main" id="{79632C52-EC43-4062-9815-11CF990F021A}"/>
              </a:ext>
            </a:extLst>
          </p:cNvPr>
          <p:cNvSpPr/>
          <p:nvPr/>
        </p:nvSpPr>
        <p:spPr>
          <a:xfrm rot="16200000">
            <a:off x="8641222" y="3229396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7" name="Rectangle 321">
            <a:extLst>
              <a:ext uri="{FF2B5EF4-FFF2-40B4-BE49-F238E27FC236}">
                <a16:creationId xmlns:a16="http://schemas.microsoft.com/office/drawing/2014/main" id="{C6FFC39B-5382-4E59-8297-70AC62FC2250}"/>
              </a:ext>
            </a:extLst>
          </p:cNvPr>
          <p:cNvSpPr/>
          <p:nvPr/>
        </p:nvSpPr>
        <p:spPr>
          <a:xfrm rot="16200000">
            <a:off x="9058563" y="3229498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Rectangle 322">
            <a:extLst>
              <a:ext uri="{FF2B5EF4-FFF2-40B4-BE49-F238E27FC236}">
                <a16:creationId xmlns:a16="http://schemas.microsoft.com/office/drawing/2014/main" id="{F19F3151-A4DD-4BA9-95E4-5CD747AA3018}"/>
              </a:ext>
            </a:extLst>
          </p:cNvPr>
          <p:cNvSpPr/>
          <p:nvPr/>
        </p:nvSpPr>
        <p:spPr>
          <a:xfrm>
            <a:off x="9265056" y="3227336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Rectangle 319">
            <a:extLst>
              <a:ext uri="{FF2B5EF4-FFF2-40B4-BE49-F238E27FC236}">
                <a16:creationId xmlns:a16="http://schemas.microsoft.com/office/drawing/2014/main" id="{23159291-5A2B-454E-8CBE-FE2DC5D27382}"/>
              </a:ext>
            </a:extLst>
          </p:cNvPr>
          <p:cNvSpPr/>
          <p:nvPr/>
        </p:nvSpPr>
        <p:spPr>
          <a:xfrm rot="16200000">
            <a:off x="8848301" y="3229115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3" name="Rectangle 322">
            <a:extLst>
              <a:ext uri="{FF2B5EF4-FFF2-40B4-BE49-F238E27FC236}">
                <a16:creationId xmlns:a16="http://schemas.microsoft.com/office/drawing/2014/main" id="{60E29567-8ED9-45D8-B7FB-99B629DFF480}"/>
              </a:ext>
            </a:extLst>
          </p:cNvPr>
          <p:cNvSpPr/>
          <p:nvPr/>
        </p:nvSpPr>
        <p:spPr>
          <a:xfrm>
            <a:off x="9460365" y="3227448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tangle 21">
            <a:extLst>
              <a:ext uri="{FF2B5EF4-FFF2-40B4-BE49-F238E27FC236}">
                <a16:creationId xmlns:a16="http://schemas.microsoft.com/office/drawing/2014/main" id="{D516D3B6-DF8C-4246-8288-C40382097247}"/>
              </a:ext>
            </a:extLst>
          </p:cNvPr>
          <p:cNvSpPr/>
          <p:nvPr/>
        </p:nvSpPr>
        <p:spPr>
          <a:xfrm>
            <a:off x="8433707" y="3418022"/>
            <a:ext cx="211767" cy="20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Rectangle 319">
            <a:extLst>
              <a:ext uri="{FF2B5EF4-FFF2-40B4-BE49-F238E27FC236}">
                <a16:creationId xmlns:a16="http://schemas.microsoft.com/office/drawing/2014/main" id="{4189D726-54BF-4519-B520-566868A36506}"/>
              </a:ext>
            </a:extLst>
          </p:cNvPr>
          <p:cNvSpPr/>
          <p:nvPr/>
        </p:nvSpPr>
        <p:spPr>
          <a:xfrm rot="16200000">
            <a:off x="8644093" y="3422270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9" name="Rectangle 321">
            <a:extLst>
              <a:ext uri="{FF2B5EF4-FFF2-40B4-BE49-F238E27FC236}">
                <a16:creationId xmlns:a16="http://schemas.microsoft.com/office/drawing/2014/main" id="{E51E1C72-47B3-4FAB-8D24-93A0C834C96F}"/>
              </a:ext>
            </a:extLst>
          </p:cNvPr>
          <p:cNvSpPr/>
          <p:nvPr/>
        </p:nvSpPr>
        <p:spPr>
          <a:xfrm rot="16200000">
            <a:off x="9061434" y="3422372"/>
            <a:ext cx="205601" cy="198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Rectangle 322">
            <a:extLst>
              <a:ext uri="{FF2B5EF4-FFF2-40B4-BE49-F238E27FC236}">
                <a16:creationId xmlns:a16="http://schemas.microsoft.com/office/drawing/2014/main" id="{541B795B-7305-480C-A39C-6AEE55B420DE}"/>
              </a:ext>
            </a:extLst>
          </p:cNvPr>
          <p:cNvSpPr/>
          <p:nvPr/>
        </p:nvSpPr>
        <p:spPr>
          <a:xfrm>
            <a:off x="9267927" y="3420210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Rectangle 319">
            <a:extLst>
              <a:ext uri="{FF2B5EF4-FFF2-40B4-BE49-F238E27FC236}">
                <a16:creationId xmlns:a16="http://schemas.microsoft.com/office/drawing/2014/main" id="{110D66A6-00A0-4274-9F75-3B999C2392D6}"/>
              </a:ext>
            </a:extLst>
          </p:cNvPr>
          <p:cNvSpPr/>
          <p:nvPr/>
        </p:nvSpPr>
        <p:spPr>
          <a:xfrm rot="16200000">
            <a:off x="8851172" y="3421989"/>
            <a:ext cx="205471" cy="201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5" name="Rectangle 322">
            <a:extLst>
              <a:ext uri="{FF2B5EF4-FFF2-40B4-BE49-F238E27FC236}">
                <a16:creationId xmlns:a16="http://schemas.microsoft.com/office/drawing/2014/main" id="{02AF737B-0821-4EC3-89BB-BD3A55E6C176}"/>
              </a:ext>
            </a:extLst>
          </p:cNvPr>
          <p:cNvSpPr/>
          <p:nvPr/>
        </p:nvSpPr>
        <p:spPr>
          <a:xfrm>
            <a:off x="9463236" y="3420322"/>
            <a:ext cx="190171" cy="204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B6B0EFA2-5B3F-48DD-BA56-1104D4A2FE47}"/>
              </a:ext>
            </a:extLst>
          </p:cNvPr>
          <p:cNvSpPr/>
          <p:nvPr/>
        </p:nvSpPr>
        <p:spPr>
          <a:xfrm>
            <a:off x="8619105" y="2776175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9DEA435-8E37-4B4C-B6FE-B4CCA4AAEC9F}"/>
              </a:ext>
            </a:extLst>
          </p:cNvPr>
          <p:cNvSpPr/>
          <p:nvPr/>
        </p:nvSpPr>
        <p:spPr>
          <a:xfrm>
            <a:off x="8818996" y="2776175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7BEC76F6-9F36-452F-9867-CBA825BA4FEC}"/>
              </a:ext>
            </a:extLst>
          </p:cNvPr>
          <p:cNvSpPr/>
          <p:nvPr/>
        </p:nvSpPr>
        <p:spPr>
          <a:xfrm>
            <a:off x="9029718" y="2773705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94C5D980-FA6D-4180-8A97-385F12FB9DB5}"/>
              </a:ext>
            </a:extLst>
          </p:cNvPr>
          <p:cNvSpPr/>
          <p:nvPr/>
        </p:nvSpPr>
        <p:spPr>
          <a:xfrm>
            <a:off x="9237815" y="2774536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>
            <a:extLst>
              <a:ext uri="{FF2B5EF4-FFF2-40B4-BE49-F238E27FC236}">
                <a16:creationId xmlns:a16="http://schemas.microsoft.com/office/drawing/2014/main" id="{9DF9D8CD-2BF9-4652-9F26-4A36BE58B02E}"/>
              </a:ext>
            </a:extLst>
          </p:cNvPr>
          <p:cNvSpPr/>
          <p:nvPr/>
        </p:nvSpPr>
        <p:spPr>
          <a:xfrm>
            <a:off x="9431293" y="2775072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>
            <a:extLst>
              <a:ext uri="{FF2B5EF4-FFF2-40B4-BE49-F238E27FC236}">
                <a16:creationId xmlns:a16="http://schemas.microsoft.com/office/drawing/2014/main" id="{22418101-31C5-489C-AEA5-85DA30225BC3}"/>
              </a:ext>
            </a:extLst>
          </p:cNvPr>
          <p:cNvSpPr/>
          <p:nvPr/>
        </p:nvSpPr>
        <p:spPr>
          <a:xfrm>
            <a:off x="8627802" y="2985880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>
            <a:extLst>
              <a:ext uri="{FF2B5EF4-FFF2-40B4-BE49-F238E27FC236}">
                <a16:creationId xmlns:a16="http://schemas.microsoft.com/office/drawing/2014/main" id="{4610DB48-EE85-4BCD-B60C-38D9DC3696F3}"/>
              </a:ext>
            </a:extLst>
          </p:cNvPr>
          <p:cNvSpPr/>
          <p:nvPr/>
        </p:nvSpPr>
        <p:spPr>
          <a:xfrm>
            <a:off x="8827693" y="2985880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>
            <a:extLst>
              <a:ext uri="{FF2B5EF4-FFF2-40B4-BE49-F238E27FC236}">
                <a16:creationId xmlns:a16="http://schemas.microsoft.com/office/drawing/2014/main" id="{32CEEF82-4C2A-44BC-96A2-AD6519A3728C}"/>
              </a:ext>
            </a:extLst>
          </p:cNvPr>
          <p:cNvSpPr/>
          <p:nvPr/>
        </p:nvSpPr>
        <p:spPr>
          <a:xfrm>
            <a:off x="9038415" y="2983410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>
            <a:extLst>
              <a:ext uri="{FF2B5EF4-FFF2-40B4-BE49-F238E27FC236}">
                <a16:creationId xmlns:a16="http://schemas.microsoft.com/office/drawing/2014/main" id="{64630BC5-AC0D-4DF5-A9AA-3D825375F034}"/>
              </a:ext>
            </a:extLst>
          </p:cNvPr>
          <p:cNvSpPr/>
          <p:nvPr/>
        </p:nvSpPr>
        <p:spPr>
          <a:xfrm>
            <a:off x="9246512" y="2984241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>
            <a:extLst>
              <a:ext uri="{FF2B5EF4-FFF2-40B4-BE49-F238E27FC236}">
                <a16:creationId xmlns:a16="http://schemas.microsoft.com/office/drawing/2014/main" id="{B3A096E0-191D-4D26-AF25-70B4CEE5CC30}"/>
              </a:ext>
            </a:extLst>
          </p:cNvPr>
          <p:cNvSpPr/>
          <p:nvPr/>
        </p:nvSpPr>
        <p:spPr>
          <a:xfrm>
            <a:off x="9439990" y="2984777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>
            <a:extLst>
              <a:ext uri="{FF2B5EF4-FFF2-40B4-BE49-F238E27FC236}">
                <a16:creationId xmlns:a16="http://schemas.microsoft.com/office/drawing/2014/main" id="{C6F6AC12-A8B5-4B13-9204-294CBC0961B3}"/>
              </a:ext>
            </a:extLst>
          </p:cNvPr>
          <p:cNvSpPr/>
          <p:nvPr/>
        </p:nvSpPr>
        <p:spPr>
          <a:xfrm>
            <a:off x="8625030" y="3191977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>
            <a:extLst>
              <a:ext uri="{FF2B5EF4-FFF2-40B4-BE49-F238E27FC236}">
                <a16:creationId xmlns:a16="http://schemas.microsoft.com/office/drawing/2014/main" id="{A6426A71-7A8C-4E9F-901A-FE03E336129E}"/>
              </a:ext>
            </a:extLst>
          </p:cNvPr>
          <p:cNvSpPr/>
          <p:nvPr/>
        </p:nvSpPr>
        <p:spPr>
          <a:xfrm>
            <a:off x="8824921" y="3191977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7E1ED47F-A7CB-4B0F-870A-A0EC489EC82F}"/>
              </a:ext>
            </a:extLst>
          </p:cNvPr>
          <p:cNvSpPr/>
          <p:nvPr/>
        </p:nvSpPr>
        <p:spPr>
          <a:xfrm>
            <a:off x="9035643" y="3189507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>
            <a:extLst>
              <a:ext uri="{FF2B5EF4-FFF2-40B4-BE49-F238E27FC236}">
                <a16:creationId xmlns:a16="http://schemas.microsoft.com/office/drawing/2014/main" id="{0DB10399-73D4-48E3-92F8-CF2F4D7B4FEB}"/>
              </a:ext>
            </a:extLst>
          </p:cNvPr>
          <p:cNvSpPr/>
          <p:nvPr/>
        </p:nvSpPr>
        <p:spPr>
          <a:xfrm>
            <a:off x="9243740" y="3190338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E6DA1679-9736-4FD5-ADD0-33B11EA8E773}"/>
              </a:ext>
            </a:extLst>
          </p:cNvPr>
          <p:cNvSpPr/>
          <p:nvPr/>
        </p:nvSpPr>
        <p:spPr>
          <a:xfrm>
            <a:off x="9437218" y="3190874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5A4B7C24-44E3-45F4-BBC1-2153B5179062}"/>
              </a:ext>
            </a:extLst>
          </p:cNvPr>
          <p:cNvSpPr/>
          <p:nvPr/>
        </p:nvSpPr>
        <p:spPr>
          <a:xfrm>
            <a:off x="8622221" y="3383145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>
            <a:extLst>
              <a:ext uri="{FF2B5EF4-FFF2-40B4-BE49-F238E27FC236}">
                <a16:creationId xmlns:a16="http://schemas.microsoft.com/office/drawing/2014/main" id="{B3C50596-9BEF-44B1-AA6B-246037EFCB0C}"/>
              </a:ext>
            </a:extLst>
          </p:cNvPr>
          <p:cNvSpPr/>
          <p:nvPr/>
        </p:nvSpPr>
        <p:spPr>
          <a:xfrm>
            <a:off x="8822112" y="3383145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>
            <a:extLst>
              <a:ext uri="{FF2B5EF4-FFF2-40B4-BE49-F238E27FC236}">
                <a16:creationId xmlns:a16="http://schemas.microsoft.com/office/drawing/2014/main" id="{9E1F70AD-D91E-4205-8AB3-CDF84F681D50}"/>
              </a:ext>
            </a:extLst>
          </p:cNvPr>
          <p:cNvSpPr/>
          <p:nvPr/>
        </p:nvSpPr>
        <p:spPr>
          <a:xfrm>
            <a:off x="9032834" y="3380675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椭圆 274">
            <a:extLst>
              <a:ext uri="{FF2B5EF4-FFF2-40B4-BE49-F238E27FC236}">
                <a16:creationId xmlns:a16="http://schemas.microsoft.com/office/drawing/2014/main" id="{46FE032E-B5FB-4F3C-A501-4E058187432A}"/>
              </a:ext>
            </a:extLst>
          </p:cNvPr>
          <p:cNvSpPr/>
          <p:nvPr/>
        </p:nvSpPr>
        <p:spPr>
          <a:xfrm>
            <a:off x="9240931" y="3381506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>
            <a:extLst>
              <a:ext uri="{FF2B5EF4-FFF2-40B4-BE49-F238E27FC236}">
                <a16:creationId xmlns:a16="http://schemas.microsoft.com/office/drawing/2014/main" id="{09CB56FA-A978-49FC-8EE3-33CE18087E34}"/>
              </a:ext>
            </a:extLst>
          </p:cNvPr>
          <p:cNvSpPr/>
          <p:nvPr/>
        </p:nvSpPr>
        <p:spPr>
          <a:xfrm>
            <a:off x="9434409" y="3382042"/>
            <a:ext cx="60736" cy="649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448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LID4096" altLang="zh-CN" dirty="0"/>
              <a:t> generation: Marching cubes on GPGPu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33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5B004047-89AC-49B7-B895-75142CB9ADBA}"/>
              </a:ext>
            </a:extLst>
          </p:cNvPr>
          <p:cNvSpPr txBox="1"/>
          <p:nvPr/>
        </p:nvSpPr>
        <p:spPr>
          <a:xfrm>
            <a:off x="6392978" y="1264503"/>
            <a:ext cx="507220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i="1" dirty="0">
                <a:solidFill>
                  <a:srgbClr val="FF0000"/>
                </a:solidFill>
              </a:rPr>
              <a:t>marchingcubes.glcs:</a:t>
            </a:r>
          </a:p>
          <a:p>
            <a:pPr algn="l"/>
            <a:r>
              <a:rPr lang="de-DE" altLang="zh-CN" dirty="0"/>
              <a:t>I</a:t>
            </a:r>
            <a:r>
              <a:rPr lang="LID4096" altLang="zh-CN" dirty="0"/>
              <a:t>nput: the gridpoints with mark ‘0’ or ‘1’.</a:t>
            </a:r>
          </a:p>
          <a:p>
            <a:pPr algn="l"/>
            <a:r>
              <a:rPr lang="de-DE" altLang="zh-CN" dirty="0"/>
              <a:t>F</a:t>
            </a:r>
            <a:r>
              <a:rPr lang="LID4096" altLang="zh-CN" dirty="0"/>
              <a:t>or each cube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LID4096" altLang="zh-CN" dirty="0"/>
              <a:t> </a:t>
            </a:r>
            <a:r>
              <a:rPr lang="en-US" altLang="zh-CN" dirty="0"/>
              <a:t>parallel</a:t>
            </a:r>
            <a:r>
              <a:rPr lang="LID4096" altLang="zh-CN" dirty="0"/>
              <a:t> do:</a:t>
            </a:r>
          </a:p>
          <a:p>
            <a:pPr algn="l"/>
            <a:r>
              <a:rPr lang="LID4096" altLang="zh-CN" dirty="0"/>
              <a:t>1.</a:t>
            </a:r>
            <a:r>
              <a:rPr lang="de-DE" altLang="zh-CN" dirty="0"/>
              <a:t>A</a:t>
            </a:r>
            <a:r>
              <a:rPr lang="LID4096" altLang="zh-CN" dirty="0"/>
              <a:t>ccording to the bordering state, the unique indices of edges(triangle vertex) are created and saved in an array in the buffer.</a:t>
            </a:r>
          </a:p>
          <a:p>
            <a:pPr algn="l"/>
            <a:endParaRPr lang="LID4096" altLang="zh-CN" dirty="0"/>
          </a:p>
          <a:p>
            <a:pPr algn="l"/>
            <a:endParaRPr lang="LID4096" altLang="zh-CN" dirty="0"/>
          </a:p>
          <a:p>
            <a:pPr algn="l"/>
            <a:endParaRPr lang="LID4096" altLang="zh-CN" dirty="0"/>
          </a:p>
          <a:p>
            <a:pPr algn="l"/>
            <a:endParaRPr lang="LID4096" altLang="zh-CN" dirty="0"/>
          </a:p>
          <a:p>
            <a:pPr algn="l"/>
            <a:endParaRPr lang="LID4096" altLang="zh-CN" dirty="0"/>
          </a:p>
          <a:p>
            <a:endParaRPr lang="LID4096" altLang="zh-CN" dirty="0"/>
          </a:p>
          <a:p>
            <a:r>
              <a:rPr lang="LID4096" altLang="zh-CN" dirty="0"/>
              <a:t>2.</a:t>
            </a:r>
            <a:r>
              <a:rPr lang="de-DE" altLang="zh-CN" dirty="0"/>
              <a:t> A</a:t>
            </a:r>
            <a:r>
              <a:rPr lang="LID4096" altLang="zh-CN" dirty="0"/>
              <a:t>ccording to the gridpoints mark(0 or 1), apply </a:t>
            </a:r>
            <a:r>
              <a:rPr lang="en-US" altLang="zh-CN" dirty="0"/>
              <a:t>M</a:t>
            </a:r>
            <a:r>
              <a:rPr lang="LID4096" altLang="zh-CN" dirty="0"/>
              <a:t>archingcubes to cut the cube. The index is saved as a binary nummer from 0 to 255 in the buffer.</a:t>
            </a:r>
          </a:p>
          <a:p>
            <a:endParaRPr lang="LID4096" altLang="zh-CN" dirty="0"/>
          </a:p>
          <a:p>
            <a:pPr algn="l"/>
            <a:endParaRPr lang="LID4096" altLang="zh-CN" dirty="0"/>
          </a:p>
          <a:p>
            <a:pPr algn="l"/>
            <a:endParaRPr lang="LID4096" altLang="zh-CN" dirty="0"/>
          </a:p>
          <a:p>
            <a:pPr algn="l"/>
            <a:endParaRPr lang="LID4096" altLang="zh-CN" dirty="0"/>
          </a:p>
          <a:p>
            <a:pPr algn="l"/>
            <a:endParaRPr lang="LID4096" altLang="zh-CN" dirty="0"/>
          </a:p>
          <a:p>
            <a:pPr algn="l"/>
            <a:endParaRPr lang="LID4096" altLang="zh-CN" dirty="0"/>
          </a:p>
          <a:p>
            <a:pPr algn="l"/>
            <a:endParaRPr lang="zh-CN" altLang="en-US" dirty="0"/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DACA8A2C-EC12-4D41-9EFC-11BA3092ECAA}"/>
              </a:ext>
            </a:extLst>
          </p:cNvPr>
          <p:cNvGrpSpPr/>
          <p:nvPr/>
        </p:nvGrpSpPr>
        <p:grpSpPr>
          <a:xfrm>
            <a:off x="1610552" y="1060354"/>
            <a:ext cx="2720473" cy="2856679"/>
            <a:chOff x="1732668" y="1081088"/>
            <a:chExt cx="3782821" cy="3867834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28215DEA-007E-451F-A898-29755D0906A7}"/>
                </a:ext>
              </a:extLst>
            </p:cNvPr>
            <p:cNvGrpSpPr/>
            <p:nvPr/>
          </p:nvGrpSpPr>
          <p:grpSpPr>
            <a:xfrm>
              <a:off x="1732668" y="2022661"/>
              <a:ext cx="3772854" cy="2926261"/>
              <a:chOff x="1562579" y="2519481"/>
              <a:chExt cx="2247972" cy="2000248"/>
            </a:xfrm>
          </p:grpSpPr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4A9C2EFD-1D8D-4F04-92E5-5A5D53C1BC62}"/>
                  </a:ext>
                </a:extLst>
              </p:cNvPr>
              <p:cNvGrpSpPr/>
              <p:nvPr/>
            </p:nvGrpSpPr>
            <p:grpSpPr>
              <a:xfrm>
                <a:off x="1724984" y="4038414"/>
                <a:ext cx="549036" cy="409191"/>
                <a:chOff x="1724984" y="4038414"/>
                <a:chExt cx="549036" cy="409191"/>
              </a:xfrm>
            </p:grpSpPr>
            <p:cxnSp>
              <p:nvCxnSpPr>
                <p:cNvPr id="25" name="直接箭头连接符 24">
                  <a:extLst>
                    <a:ext uri="{FF2B5EF4-FFF2-40B4-BE49-F238E27FC236}">
                      <a16:creationId xmlns:a16="http://schemas.microsoft.com/office/drawing/2014/main" id="{39DABF0C-2A41-4C6C-ACF3-E9E5B1530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4039" y="4447605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id="{7D1D3FF2-EC16-48EE-8522-1FC969715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23D4976D-B67F-4FAA-9233-D6F2898B18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4039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55CBE394-A803-4327-974E-87B3698AE4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45649E3C-C228-41EE-ABEF-596569249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箭头连接符 34">
                  <a:extLst>
                    <a:ext uri="{FF2B5EF4-FFF2-40B4-BE49-F238E27FC236}">
                      <a16:creationId xmlns:a16="http://schemas.microsoft.com/office/drawing/2014/main" id="{C6C28BAB-A5BE-4EA1-8599-AB9154956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>
                  <a:extLst>
                    <a:ext uri="{FF2B5EF4-FFF2-40B4-BE49-F238E27FC236}">
                      <a16:creationId xmlns:a16="http://schemas.microsoft.com/office/drawing/2014/main" id="{5D7CB673-C16A-49DF-ADAB-4B6AB63D6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箭头连接符 38">
                  <a:extLst>
                    <a:ext uri="{FF2B5EF4-FFF2-40B4-BE49-F238E27FC236}">
                      <a16:creationId xmlns:a16="http://schemas.microsoft.com/office/drawing/2014/main" id="{944E9BAF-68C0-48BB-BC06-D478F087F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箭头连接符 39">
                  <a:extLst>
                    <a:ext uri="{FF2B5EF4-FFF2-40B4-BE49-F238E27FC236}">
                      <a16:creationId xmlns:a16="http://schemas.microsoft.com/office/drawing/2014/main" id="{67D8E3A2-5DC6-4396-AC9C-B1BF03A7C8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箭头连接符 99">
                  <a:extLst>
                    <a:ext uri="{FF2B5EF4-FFF2-40B4-BE49-F238E27FC236}">
                      <a16:creationId xmlns:a16="http://schemas.microsoft.com/office/drawing/2014/main" id="{85BF6761-C77C-43A6-BB66-64F052965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箭头连接符 101">
                  <a:extLst>
                    <a:ext uri="{FF2B5EF4-FFF2-40B4-BE49-F238E27FC236}">
                      <a16:creationId xmlns:a16="http://schemas.microsoft.com/office/drawing/2014/main" id="{193785F3-7DBD-4350-9E74-D7477B0D2E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34039" y="4377812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箭头连接符 103">
                  <a:extLst>
                    <a:ext uri="{FF2B5EF4-FFF2-40B4-BE49-F238E27FC236}">
                      <a16:creationId xmlns:a16="http://schemas.microsoft.com/office/drawing/2014/main" id="{259FEC28-D741-4D27-9B51-6513480DD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D4E9A781-A126-4BDF-974F-BCEFEE07BDC1}"/>
                  </a:ext>
                </a:extLst>
              </p:cNvPr>
              <p:cNvGrpSpPr/>
              <p:nvPr/>
            </p:nvGrpSpPr>
            <p:grpSpPr>
              <a:xfrm>
                <a:off x="2101688" y="4038414"/>
                <a:ext cx="549035" cy="409191"/>
                <a:chOff x="1724985" y="4038414"/>
                <a:chExt cx="549035" cy="409191"/>
              </a:xfrm>
            </p:grpSpPr>
            <p:cxnSp>
              <p:nvCxnSpPr>
                <p:cNvPr id="220" name="直接箭头连接符 219">
                  <a:extLst>
                    <a:ext uri="{FF2B5EF4-FFF2-40B4-BE49-F238E27FC236}">
                      <a16:creationId xmlns:a16="http://schemas.microsoft.com/office/drawing/2014/main" id="{1D1B6929-12F2-49A2-9AE7-A79D58FF21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4039" y="4447605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箭头连接符 221">
                  <a:extLst>
                    <a:ext uri="{FF2B5EF4-FFF2-40B4-BE49-F238E27FC236}">
                      <a16:creationId xmlns:a16="http://schemas.microsoft.com/office/drawing/2014/main" id="{621000FD-0B9B-4398-9757-B81281BFC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箭头连接符 225">
                  <a:extLst>
                    <a:ext uri="{FF2B5EF4-FFF2-40B4-BE49-F238E27FC236}">
                      <a16:creationId xmlns:a16="http://schemas.microsoft.com/office/drawing/2014/main" id="{1D91FBE7-BF6F-409D-AF26-6E6969BBB1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箭头连接符 229">
                  <a:extLst>
                    <a:ext uri="{FF2B5EF4-FFF2-40B4-BE49-F238E27FC236}">
                      <a16:creationId xmlns:a16="http://schemas.microsoft.com/office/drawing/2014/main" id="{43D8B3AC-D20B-45AC-A56D-3E72ED5BE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箭头连接符 231">
                  <a:extLst>
                    <a:ext uri="{FF2B5EF4-FFF2-40B4-BE49-F238E27FC236}">
                      <a16:creationId xmlns:a16="http://schemas.microsoft.com/office/drawing/2014/main" id="{0E6B105B-43F5-42D7-91F1-969136E15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箭头连接符 233">
                  <a:extLst>
                    <a:ext uri="{FF2B5EF4-FFF2-40B4-BE49-F238E27FC236}">
                      <a16:creationId xmlns:a16="http://schemas.microsoft.com/office/drawing/2014/main" id="{543FF851-12DE-4AD5-A926-822C6183F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箭头连接符 235">
                  <a:extLst>
                    <a:ext uri="{FF2B5EF4-FFF2-40B4-BE49-F238E27FC236}">
                      <a16:creationId xmlns:a16="http://schemas.microsoft.com/office/drawing/2014/main" id="{26499BED-6CFF-4905-9474-1948B0B6D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箭头连接符 241">
                  <a:extLst>
                    <a:ext uri="{FF2B5EF4-FFF2-40B4-BE49-F238E27FC236}">
                      <a16:creationId xmlns:a16="http://schemas.microsoft.com/office/drawing/2014/main" id="{CFF2095F-D47D-4B62-B95B-4C3C8FEDB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1C5FB424-5837-4C8E-8B63-214F2AC46223}"/>
                  </a:ext>
                </a:extLst>
              </p:cNvPr>
              <p:cNvGrpSpPr/>
              <p:nvPr/>
            </p:nvGrpSpPr>
            <p:grpSpPr>
              <a:xfrm>
                <a:off x="1562579" y="2519481"/>
                <a:ext cx="2247972" cy="2000248"/>
                <a:chOff x="1493049" y="2154791"/>
                <a:chExt cx="1372912" cy="1103525"/>
              </a:xfrm>
            </p:grpSpPr>
            <p:cxnSp>
              <p:nvCxnSpPr>
                <p:cNvPr id="107" name="直接箭头连接符 106">
                  <a:extLst>
                    <a:ext uri="{FF2B5EF4-FFF2-40B4-BE49-F238E27FC236}">
                      <a16:creationId xmlns:a16="http://schemas.microsoft.com/office/drawing/2014/main" id="{87627B14-8E54-44C9-88C4-95CDD1B16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6676" y="2854631"/>
                  <a:ext cx="871103" cy="403685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箭头连接符 109">
                  <a:extLst>
                    <a:ext uri="{FF2B5EF4-FFF2-40B4-BE49-F238E27FC236}">
                      <a16:creationId xmlns:a16="http://schemas.microsoft.com/office/drawing/2014/main" id="{D749EB4E-E653-43FF-89B1-4D8FEF0D9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3049" y="3241587"/>
                  <a:ext cx="1372912" cy="12756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箭头连接符 112">
                  <a:extLst>
                    <a:ext uri="{FF2B5EF4-FFF2-40B4-BE49-F238E27FC236}">
                      <a16:creationId xmlns:a16="http://schemas.microsoft.com/office/drawing/2014/main" id="{4A8437B5-A1F7-45B9-962D-3647014482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2354" y="2154791"/>
                  <a:ext cx="0" cy="1101392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55F2A4FF-620D-4E5F-85FE-2244BA6C22F9}"/>
                  </a:ext>
                </a:extLst>
              </p:cNvPr>
              <p:cNvGrpSpPr/>
              <p:nvPr/>
            </p:nvGrpSpPr>
            <p:grpSpPr>
              <a:xfrm>
                <a:off x="2520158" y="4036241"/>
                <a:ext cx="501561" cy="411362"/>
                <a:chOff x="1724985" y="4038414"/>
                <a:chExt cx="501561" cy="411362"/>
              </a:xfrm>
            </p:grpSpPr>
            <p:cxnSp>
              <p:nvCxnSpPr>
                <p:cNvPr id="252" name="直接箭头连接符 251">
                  <a:extLst>
                    <a:ext uri="{FF2B5EF4-FFF2-40B4-BE49-F238E27FC236}">
                      <a16:creationId xmlns:a16="http://schemas.microsoft.com/office/drawing/2014/main" id="{0439DD21-F800-4D20-B5EC-08191B4A23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4039" y="4447605"/>
                  <a:ext cx="326633" cy="2171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箭头连接符 253">
                  <a:extLst>
                    <a:ext uri="{FF2B5EF4-FFF2-40B4-BE49-F238E27FC236}">
                      <a16:creationId xmlns:a16="http://schemas.microsoft.com/office/drawing/2014/main" id="{C65B8F45-94A5-43DC-86A9-BF8113E003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30423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箭头连接符 255">
                  <a:extLst>
                    <a:ext uri="{FF2B5EF4-FFF2-40B4-BE49-F238E27FC236}">
                      <a16:creationId xmlns:a16="http://schemas.microsoft.com/office/drawing/2014/main" id="{89BA69EF-7B7A-4522-A948-6B7EAA8425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0671" y="4095808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箭头连接符 257">
                  <a:extLst>
                    <a:ext uri="{FF2B5EF4-FFF2-40B4-BE49-F238E27FC236}">
                      <a16:creationId xmlns:a16="http://schemas.microsoft.com/office/drawing/2014/main" id="{7FCD2D9E-8DA3-4997-91F6-CACE1C27D5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63270" y="4040011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箭头连接符 259">
                  <a:extLst>
                    <a:ext uri="{FF2B5EF4-FFF2-40B4-BE49-F238E27FC236}">
                      <a16:creationId xmlns:a16="http://schemas.microsoft.com/office/drawing/2014/main" id="{DA562E37-86F4-48CE-9A18-8F64E5F7FD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62451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箭头连接符 261">
                  <a:extLst>
                    <a:ext uri="{FF2B5EF4-FFF2-40B4-BE49-F238E27FC236}">
                      <a16:creationId xmlns:a16="http://schemas.microsoft.com/office/drawing/2014/main" id="{80D80CED-2792-4B03-BD4C-9F49F33775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2654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直接箭头连接符 263">
                  <a:extLst>
                    <a:ext uri="{FF2B5EF4-FFF2-40B4-BE49-F238E27FC236}">
                      <a16:creationId xmlns:a16="http://schemas.microsoft.com/office/drawing/2014/main" id="{25E3AE35-FB73-4996-B965-302E05FA52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59920" y="4383735"/>
                  <a:ext cx="162948" cy="63756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接箭头连接符 265">
                  <a:extLst>
                    <a:ext uri="{FF2B5EF4-FFF2-40B4-BE49-F238E27FC236}">
                      <a16:creationId xmlns:a16="http://schemas.microsoft.com/office/drawing/2014/main" id="{7A5E108A-C6F0-4589-AA91-16D8FC4682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24616" cy="2173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组合 116">
                <a:extLst>
                  <a:ext uri="{FF2B5EF4-FFF2-40B4-BE49-F238E27FC236}">
                    <a16:creationId xmlns:a16="http://schemas.microsoft.com/office/drawing/2014/main" id="{0D2191D7-1DEF-45CD-8535-705B1A8FA41F}"/>
                  </a:ext>
                </a:extLst>
              </p:cNvPr>
              <p:cNvGrpSpPr/>
              <p:nvPr/>
            </p:nvGrpSpPr>
            <p:grpSpPr>
              <a:xfrm>
                <a:off x="1726145" y="3650351"/>
                <a:ext cx="539981" cy="409191"/>
                <a:chOff x="1724984" y="4038414"/>
                <a:chExt cx="539981" cy="409191"/>
              </a:xfrm>
            </p:grpSpPr>
            <p:cxnSp>
              <p:nvCxnSpPr>
                <p:cNvPr id="272" name="直接箭头连接符 271">
                  <a:extLst>
                    <a:ext uri="{FF2B5EF4-FFF2-40B4-BE49-F238E27FC236}">
                      <a16:creationId xmlns:a16="http://schemas.microsoft.com/office/drawing/2014/main" id="{865660BF-CAB6-44C9-B8B9-C962B8CEF3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箭头连接符 273">
                  <a:extLst>
                    <a:ext uri="{FF2B5EF4-FFF2-40B4-BE49-F238E27FC236}">
                      <a16:creationId xmlns:a16="http://schemas.microsoft.com/office/drawing/2014/main" id="{C965CA03-621B-47F2-A59F-FF693C0F2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4039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箭头连接符 275">
                  <a:extLst>
                    <a:ext uri="{FF2B5EF4-FFF2-40B4-BE49-F238E27FC236}">
                      <a16:creationId xmlns:a16="http://schemas.microsoft.com/office/drawing/2014/main" id="{5B30C78E-3B46-4EA1-A44F-E90874F07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接箭头连接符 278">
                  <a:extLst>
                    <a:ext uri="{FF2B5EF4-FFF2-40B4-BE49-F238E27FC236}">
                      <a16:creationId xmlns:a16="http://schemas.microsoft.com/office/drawing/2014/main" id="{4EC48629-4E89-4E32-89D5-E8522708A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箭头连接符 279">
                  <a:extLst>
                    <a:ext uri="{FF2B5EF4-FFF2-40B4-BE49-F238E27FC236}">
                      <a16:creationId xmlns:a16="http://schemas.microsoft.com/office/drawing/2014/main" id="{95047389-7BEE-41E8-B251-E7C000662C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接箭头连接符 280">
                  <a:extLst>
                    <a:ext uri="{FF2B5EF4-FFF2-40B4-BE49-F238E27FC236}">
                      <a16:creationId xmlns:a16="http://schemas.microsoft.com/office/drawing/2014/main" id="{EDAAB27A-31C6-4C7B-8B7A-71ACE5F3A2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箭头连接符 281">
                  <a:extLst>
                    <a:ext uri="{FF2B5EF4-FFF2-40B4-BE49-F238E27FC236}">
                      <a16:creationId xmlns:a16="http://schemas.microsoft.com/office/drawing/2014/main" id="{9DD4C91D-FA80-4F5C-A14B-C72A9B195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箭头连接符 283">
                  <a:extLst>
                    <a:ext uri="{FF2B5EF4-FFF2-40B4-BE49-F238E27FC236}">
                      <a16:creationId xmlns:a16="http://schemas.microsoft.com/office/drawing/2014/main" id="{EB3FC4BE-7246-4FF3-94B4-C1AA601AD1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18E70702-ABBC-4547-9F61-F6F364BE9685}"/>
                  </a:ext>
                </a:extLst>
              </p:cNvPr>
              <p:cNvGrpSpPr/>
              <p:nvPr/>
            </p:nvGrpSpPr>
            <p:grpSpPr>
              <a:xfrm>
                <a:off x="1724984" y="3283415"/>
                <a:ext cx="539981" cy="409191"/>
                <a:chOff x="1724984" y="4038414"/>
                <a:chExt cx="539981" cy="409191"/>
              </a:xfrm>
            </p:grpSpPr>
            <p:cxnSp>
              <p:nvCxnSpPr>
                <p:cNvPr id="288" name="直接箭头连接符 287">
                  <a:extLst>
                    <a:ext uri="{FF2B5EF4-FFF2-40B4-BE49-F238E27FC236}">
                      <a16:creationId xmlns:a16="http://schemas.microsoft.com/office/drawing/2014/main" id="{496AC8CA-4BC0-4733-83A4-82DD4B246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箭头连接符 288">
                  <a:extLst>
                    <a:ext uri="{FF2B5EF4-FFF2-40B4-BE49-F238E27FC236}">
                      <a16:creationId xmlns:a16="http://schemas.microsoft.com/office/drawing/2014/main" id="{FC2CEE94-C8B7-4A03-B229-4915FDEFED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4039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箭头连接符 289">
                  <a:extLst>
                    <a:ext uri="{FF2B5EF4-FFF2-40B4-BE49-F238E27FC236}">
                      <a16:creationId xmlns:a16="http://schemas.microsoft.com/office/drawing/2014/main" id="{7F9B461B-31C0-44ED-AA76-4AC4975484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箭头连接符 290">
                  <a:extLst>
                    <a:ext uri="{FF2B5EF4-FFF2-40B4-BE49-F238E27FC236}">
                      <a16:creationId xmlns:a16="http://schemas.microsoft.com/office/drawing/2014/main" id="{61991A8A-7080-44D9-84DC-77F1CE8C8F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箭头连接符 291">
                  <a:extLst>
                    <a:ext uri="{FF2B5EF4-FFF2-40B4-BE49-F238E27FC236}">
                      <a16:creationId xmlns:a16="http://schemas.microsoft.com/office/drawing/2014/main" id="{16318F5A-CCB1-45DB-BEAA-BF4F790DBC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箭头连接符 292">
                  <a:extLst>
                    <a:ext uri="{FF2B5EF4-FFF2-40B4-BE49-F238E27FC236}">
                      <a16:creationId xmlns:a16="http://schemas.microsoft.com/office/drawing/2014/main" id="{E760CD22-3053-41F1-A181-10B2E9C2B1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接箭头连接符 293">
                  <a:extLst>
                    <a:ext uri="{FF2B5EF4-FFF2-40B4-BE49-F238E27FC236}">
                      <a16:creationId xmlns:a16="http://schemas.microsoft.com/office/drawing/2014/main" id="{74C13118-623D-48C0-B06E-A57A63754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直接箭头连接符 294">
                  <a:extLst>
                    <a:ext uri="{FF2B5EF4-FFF2-40B4-BE49-F238E27FC236}">
                      <a16:creationId xmlns:a16="http://schemas.microsoft.com/office/drawing/2014/main" id="{CE137411-B1E0-4D99-A086-CC54EE7501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CDA619EC-C805-412A-B357-70FB593E0DDA}"/>
                  </a:ext>
                </a:extLst>
              </p:cNvPr>
              <p:cNvGrpSpPr/>
              <p:nvPr/>
            </p:nvGrpSpPr>
            <p:grpSpPr>
              <a:xfrm>
                <a:off x="1908809" y="3954853"/>
                <a:ext cx="549036" cy="409190"/>
                <a:chOff x="1724984" y="4038414"/>
                <a:chExt cx="549036" cy="409190"/>
              </a:xfrm>
            </p:grpSpPr>
            <p:cxnSp>
              <p:nvCxnSpPr>
                <p:cNvPr id="301" name="直接箭头连接符 300">
                  <a:extLst>
                    <a:ext uri="{FF2B5EF4-FFF2-40B4-BE49-F238E27FC236}">
                      <a16:creationId xmlns:a16="http://schemas.microsoft.com/office/drawing/2014/main" id="{9F5E0E99-15EC-4AD4-90A9-5EBB0BE45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箭头连接符 301">
                  <a:extLst>
                    <a:ext uri="{FF2B5EF4-FFF2-40B4-BE49-F238E27FC236}">
                      <a16:creationId xmlns:a16="http://schemas.microsoft.com/office/drawing/2014/main" id="{7F0AF5B8-E89C-42BB-A515-716DB9888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直接箭头连接符 302">
                  <a:extLst>
                    <a:ext uri="{FF2B5EF4-FFF2-40B4-BE49-F238E27FC236}">
                      <a16:creationId xmlns:a16="http://schemas.microsoft.com/office/drawing/2014/main" id="{4AC86A63-7349-47F8-9096-976E3514BF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箭头连接符 303">
                  <a:extLst>
                    <a:ext uri="{FF2B5EF4-FFF2-40B4-BE49-F238E27FC236}">
                      <a16:creationId xmlns:a16="http://schemas.microsoft.com/office/drawing/2014/main" id="{22B33664-AD2E-449C-9F5C-D6C616030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箭头连接符 304">
                  <a:extLst>
                    <a:ext uri="{FF2B5EF4-FFF2-40B4-BE49-F238E27FC236}">
                      <a16:creationId xmlns:a16="http://schemas.microsoft.com/office/drawing/2014/main" id="{BBD1E040-8A68-4DDA-8FE7-A31113022B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箭头连接符 305">
                  <a:extLst>
                    <a:ext uri="{FF2B5EF4-FFF2-40B4-BE49-F238E27FC236}">
                      <a16:creationId xmlns:a16="http://schemas.microsoft.com/office/drawing/2014/main" id="{1F048A59-92A4-4B75-B391-285FEDF05C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箭头连接符 306">
                  <a:extLst>
                    <a:ext uri="{FF2B5EF4-FFF2-40B4-BE49-F238E27FC236}">
                      <a16:creationId xmlns:a16="http://schemas.microsoft.com/office/drawing/2014/main" id="{161F3F27-40EE-4395-8465-4F98F192E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34039" y="4377812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箭头连接符 307">
                  <a:extLst>
                    <a:ext uri="{FF2B5EF4-FFF2-40B4-BE49-F238E27FC236}">
                      <a16:creationId xmlns:a16="http://schemas.microsoft.com/office/drawing/2014/main" id="{5319014E-4D65-4A6F-85A0-203165CD6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3922E882-C1D1-4C26-9649-A5701404F3DB}"/>
                  </a:ext>
                </a:extLst>
              </p:cNvPr>
              <p:cNvGrpSpPr/>
              <p:nvPr/>
            </p:nvGrpSpPr>
            <p:grpSpPr>
              <a:xfrm>
                <a:off x="2098636" y="3868430"/>
                <a:ext cx="549036" cy="409190"/>
                <a:chOff x="1724984" y="4038414"/>
                <a:chExt cx="549036" cy="409190"/>
              </a:xfrm>
            </p:grpSpPr>
            <p:cxnSp>
              <p:nvCxnSpPr>
                <p:cNvPr id="319" name="直接箭头连接符 318">
                  <a:extLst>
                    <a:ext uri="{FF2B5EF4-FFF2-40B4-BE49-F238E27FC236}">
                      <a16:creationId xmlns:a16="http://schemas.microsoft.com/office/drawing/2014/main" id="{4CF50B5E-04B8-413E-BC5E-1507EE54E4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箭头连接符 319">
                  <a:extLst>
                    <a:ext uri="{FF2B5EF4-FFF2-40B4-BE49-F238E27FC236}">
                      <a16:creationId xmlns:a16="http://schemas.microsoft.com/office/drawing/2014/main" id="{8CC53FC4-9BDD-4C0C-9CCC-F6DB4D6471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箭头连接符 320">
                  <a:extLst>
                    <a:ext uri="{FF2B5EF4-FFF2-40B4-BE49-F238E27FC236}">
                      <a16:creationId xmlns:a16="http://schemas.microsoft.com/office/drawing/2014/main" id="{E9CBD6E1-0430-4159-920F-96E8DE25E5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箭头连接符 321">
                  <a:extLst>
                    <a:ext uri="{FF2B5EF4-FFF2-40B4-BE49-F238E27FC236}">
                      <a16:creationId xmlns:a16="http://schemas.microsoft.com/office/drawing/2014/main" id="{9C9121AB-5990-48B5-997B-3DBD4D0248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直接箭头连接符 322">
                  <a:extLst>
                    <a:ext uri="{FF2B5EF4-FFF2-40B4-BE49-F238E27FC236}">
                      <a16:creationId xmlns:a16="http://schemas.microsoft.com/office/drawing/2014/main" id="{91A99194-7E73-4158-9A08-9830EE72C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箭头连接符 323">
                  <a:extLst>
                    <a:ext uri="{FF2B5EF4-FFF2-40B4-BE49-F238E27FC236}">
                      <a16:creationId xmlns:a16="http://schemas.microsoft.com/office/drawing/2014/main" id="{786CD47D-D5E1-4367-8059-24F72C0C0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箭头连接符 324">
                  <a:extLst>
                    <a:ext uri="{FF2B5EF4-FFF2-40B4-BE49-F238E27FC236}">
                      <a16:creationId xmlns:a16="http://schemas.microsoft.com/office/drawing/2014/main" id="{4668A507-C223-45A5-8474-F0AA99DB11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34039" y="4377812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箭头连接符 325">
                  <a:extLst>
                    <a:ext uri="{FF2B5EF4-FFF2-40B4-BE49-F238E27FC236}">
                      <a16:creationId xmlns:a16="http://schemas.microsoft.com/office/drawing/2014/main" id="{7492D0D5-40E6-4F76-B0FD-7BAE7D97F0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F3D0C49-E4FE-469F-BCF3-A6FDCF448706}"/>
                  </a:ext>
                </a:extLst>
              </p:cNvPr>
              <p:cNvGrpSpPr/>
              <p:nvPr/>
            </p:nvGrpSpPr>
            <p:grpSpPr>
              <a:xfrm>
                <a:off x="2128161" y="3653258"/>
                <a:ext cx="539981" cy="409191"/>
                <a:chOff x="1724984" y="4038414"/>
                <a:chExt cx="539981" cy="409191"/>
              </a:xfrm>
            </p:grpSpPr>
            <p:cxnSp>
              <p:nvCxnSpPr>
                <p:cNvPr id="342" name="直接箭头连接符 341">
                  <a:extLst>
                    <a:ext uri="{FF2B5EF4-FFF2-40B4-BE49-F238E27FC236}">
                      <a16:creationId xmlns:a16="http://schemas.microsoft.com/office/drawing/2014/main" id="{231FA30A-B98A-4129-B78D-B2C02C1142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直接箭头连接符 343">
                  <a:extLst>
                    <a:ext uri="{FF2B5EF4-FFF2-40B4-BE49-F238E27FC236}">
                      <a16:creationId xmlns:a16="http://schemas.microsoft.com/office/drawing/2014/main" id="{49514305-F826-43CB-B64F-12E957996A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箭头连接符 344">
                  <a:extLst>
                    <a:ext uri="{FF2B5EF4-FFF2-40B4-BE49-F238E27FC236}">
                      <a16:creationId xmlns:a16="http://schemas.microsoft.com/office/drawing/2014/main" id="{8C30FD7A-1C3B-480C-9124-C177B9437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箭头连接符 345">
                  <a:extLst>
                    <a:ext uri="{FF2B5EF4-FFF2-40B4-BE49-F238E27FC236}">
                      <a16:creationId xmlns:a16="http://schemas.microsoft.com/office/drawing/2014/main" id="{42349676-50F5-44A5-8D0A-FDEB11B36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箭头连接符 346">
                  <a:extLst>
                    <a:ext uri="{FF2B5EF4-FFF2-40B4-BE49-F238E27FC236}">
                      <a16:creationId xmlns:a16="http://schemas.microsoft.com/office/drawing/2014/main" id="{D18629A5-AB73-4046-B707-7284D0BD9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接箭头连接符 347">
                  <a:extLst>
                    <a:ext uri="{FF2B5EF4-FFF2-40B4-BE49-F238E27FC236}">
                      <a16:creationId xmlns:a16="http://schemas.microsoft.com/office/drawing/2014/main" id="{0E56A1AF-632F-49F1-A4C6-789DA4EA89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箭头连接符 348">
                  <a:extLst>
                    <a:ext uri="{FF2B5EF4-FFF2-40B4-BE49-F238E27FC236}">
                      <a16:creationId xmlns:a16="http://schemas.microsoft.com/office/drawing/2014/main" id="{A19DB044-282D-4C06-B1F7-AA3EE66C3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42997272-4F0F-4ABB-9A1D-0AEF1352D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2635" y="2007906"/>
              <a:ext cx="3772854" cy="338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BB5D0965-FD8E-44ED-ACDE-CD0B6ECB9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2635" y="1090552"/>
              <a:ext cx="2366425" cy="95077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DDD71A79-CF26-45F8-ADFA-446105B0328F}"/>
                </a:ext>
              </a:extLst>
            </p:cNvPr>
            <p:cNvCxnSpPr>
              <a:cxnSpLocks/>
            </p:cNvCxnSpPr>
            <p:nvPr/>
          </p:nvCxnSpPr>
          <p:spPr>
            <a:xfrm>
              <a:off x="4136484" y="1090552"/>
              <a:ext cx="0" cy="283960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48CA7133-BAFF-41CC-9BEB-F41DCB544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0538" y="3861541"/>
              <a:ext cx="891128" cy="1691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123CD8BC-502E-4085-A6B1-A43B07FCA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3909" y="1081088"/>
              <a:ext cx="891128" cy="1691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47" name="图片 146">
            <a:extLst>
              <a:ext uri="{FF2B5EF4-FFF2-40B4-BE49-F238E27FC236}">
                <a16:creationId xmlns:a16="http://schemas.microsoft.com/office/drawing/2014/main" id="{CD65493E-AA61-456E-8FA5-4166D019D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42" y="4459817"/>
            <a:ext cx="3333750" cy="15716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020F6DC-1429-4F7C-B181-B1458DFD29EB}"/>
              </a:ext>
            </a:extLst>
          </p:cNvPr>
          <p:cNvSpPr/>
          <p:nvPr/>
        </p:nvSpPr>
        <p:spPr>
          <a:xfrm>
            <a:off x="6539546" y="3041588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4D8BBD-6CD3-432B-9E3B-F93DB162D179}"/>
              </a:ext>
            </a:extLst>
          </p:cNvPr>
          <p:cNvSpPr/>
          <p:nvPr/>
        </p:nvSpPr>
        <p:spPr>
          <a:xfrm>
            <a:off x="6913079" y="3036855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2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F6D59A-776B-41B2-A87F-AC4F79FF88B2}"/>
              </a:ext>
            </a:extLst>
          </p:cNvPr>
          <p:cNvSpPr/>
          <p:nvPr/>
        </p:nvSpPr>
        <p:spPr>
          <a:xfrm>
            <a:off x="7289388" y="3041588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3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ADE393-26B6-4428-ACC0-802F29351E17}"/>
              </a:ext>
            </a:extLst>
          </p:cNvPr>
          <p:cNvSpPr/>
          <p:nvPr/>
        </p:nvSpPr>
        <p:spPr>
          <a:xfrm>
            <a:off x="7658309" y="3041577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4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A13DE3-1868-4C09-81BC-6BB88505F3BE}"/>
              </a:ext>
            </a:extLst>
          </p:cNvPr>
          <p:cNvSpPr/>
          <p:nvPr/>
        </p:nvSpPr>
        <p:spPr>
          <a:xfrm>
            <a:off x="8027478" y="3044589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5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B72764B-7BB8-40AE-B477-4C6A42E99BCF}"/>
              </a:ext>
            </a:extLst>
          </p:cNvPr>
          <p:cNvSpPr/>
          <p:nvPr/>
        </p:nvSpPr>
        <p:spPr>
          <a:xfrm>
            <a:off x="8401525" y="3045336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6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2AEF96D-CDED-4AB0-945F-446012A93846}"/>
              </a:ext>
            </a:extLst>
          </p:cNvPr>
          <p:cNvSpPr/>
          <p:nvPr/>
        </p:nvSpPr>
        <p:spPr>
          <a:xfrm>
            <a:off x="8767067" y="3042370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7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BA2F91C-CEA6-4E9E-AC1F-C8350057F6A7}"/>
              </a:ext>
            </a:extLst>
          </p:cNvPr>
          <p:cNvSpPr/>
          <p:nvPr/>
        </p:nvSpPr>
        <p:spPr>
          <a:xfrm>
            <a:off x="9134234" y="3044589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8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B7C28A0-9F53-4FBA-B265-CA2B80BAE1B3}"/>
              </a:ext>
            </a:extLst>
          </p:cNvPr>
          <p:cNvSpPr/>
          <p:nvPr/>
        </p:nvSpPr>
        <p:spPr>
          <a:xfrm>
            <a:off x="9506656" y="3040651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9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CE18B8-26CD-47BF-9149-45360273A393}"/>
              </a:ext>
            </a:extLst>
          </p:cNvPr>
          <p:cNvSpPr/>
          <p:nvPr/>
        </p:nvSpPr>
        <p:spPr>
          <a:xfrm>
            <a:off x="9884329" y="3038784"/>
            <a:ext cx="427273" cy="34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10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DF2831-D383-4EE5-8DC8-6B14B499A8C2}"/>
              </a:ext>
            </a:extLst>
          </p:cNvPr>
          <p:cNvSpPr/>
          <p:nvPr/>
        </p:nvSpPr>
        <p:spPr>
          <a:xfrm>
            <a:off x="10315229" y="3038784"/>
            <a:ext cx="427273" cy="34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ADE7E92-D928-4D14-A94B-C9101445FD5A}"/>
              </a:ext>
            </a:extLst>
          </p:cNvPr>
          <p:cNvSpPr/>
          <p:nvPr/>
        </p:nvSpPr>
        <p:spPr>
          <a:xfrm>
            <a:off x="10742502" y="3039258"/>
            <a:ext cx="427273" cy="34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12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63D2C1-F8FE-483D-B6DD-99A5A9AD114F}"/>
              </a:ext>
            </a:extLst>
          </p:cNvPr>
          <p:cNvSpPr/>
          <p:nvPr/>
        </p:nvSpPr>
        <p:spPr>
          <a:xfrm>
            <a:off x="6516202" y="3821752"/>
            <a:ext cx="428790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9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9089779-27B3-4531-8CD4-4986454D223B}"/>
              </a:ext>
            </a:extLst>
          </p:cNvPr>
          <p:cNvSpPr/>
          <p:nvPr/>
        </p:nvSpPr>
        <p:spPr>
          <a:xfrm>
            <a:off x="6944183" y="3817067"/>
            <a:ext cx="420104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10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60DD081-AF6E-480C-A67B-C7F75A6666CD}"/>
              </a:ext>
            </a:extLst>
          </p:cNvPr>
          <p:cNvSpPr/>
          <p:nvPr/>
        </p:nvSpPr>
        <p:spPr>
          <a:xfrm>
            <a:off x="7798502" y="3817067"/>
            <a:ext cx="435637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12</a:t>
            </a:r>
            <a:endParaRPr lang="zh-CN" altLang="en-US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F386524-E687-4F9F-9BE3-3D1630407BE4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6730597" y="3370569"/>
            <a:ext cx="2958081" cy="45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430FD3-9795-4C11-941B-F132BDFA2CB4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 flipH="1">
            <a:off x="7154235" y="3379720"/>
            <a:ext cx="2943731" cy="4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94CD89F2-7A6D-44B9-B68C-CD2880C0FD06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 flipH="1">
            <a:off x="7579421" y="3379720"/>
            <a:ext cx="2949445" cy="43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19B3A6E2-1C57-4F2A-9736-27687005082D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 flipH="1">
            <a:off x="8016321" y="3380194"/>
            <a:ext cx="2939818" cy="43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D11C4C34-819A-4691-B6C4-FA1B7E56B043}"/>
              </a:ext>
            </a:extLst>
          </p:cNvPr>
          <p:cNvSpPr/>
          <p:nvPr/>
        </p:nvSpPr>
        <p:spPr>
          <a:xfrm>
            <a:off x="7369369" y="3817067"/>
            <a:ext cx="420104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11</a:t>
            </a:r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2A741960-BEBE-4F7D-B7E8-71821C886116}"/>
              </a:ext>
            </a:extLst>
          </p:cNvPr>
          <p:cNvSpPr/>
          <p:nvPr/>
        </p:nvSpPr>
        <p:spPr>
          <a:xfrm>
            <a:off x="8242088" y="3817067"/>
            <a:ext cx="435637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13</a:t>
            </a:r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0B0FF776-BC4D-47BC-9FA1-2ADA6EB26A29}"/>
              </a:ext>
            </a:extLst>
          </p:cNvPr>
          <p:cNvSpPr/>
          <p:nvPr/>
        </p:nvSpPr>
        <p:spPr>
          <a:xfrm>
            <a:off x="8689534" y="3817067"/>
            <a:ext cx="435637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14</a:t>
            </a:r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9037F31-45D2-4DF1-AF42-D233C3B85D8F}"/>
              </a:ext>
            </a:extLst>
          </p:cNvPr>
          <p:cNvSpPr/>
          <p:nvPr/>
        </p:nvSpPr>
        <p:spPr>
          <a:xfrm>
            <a:off x="9133048" y="3817067"/>
            <a:ext cx="435637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15</a:t>
            </a:r>
            <a:endParaRPr lang="zh-CN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8E99C68-363E-4EF2-8CD5-3AE1D9032253}"/>
              </a:ext>
            </a:extLst>
          </p:cNvPr>
          <p:cNvSpPr/>
          <p:nvPr/>
        </p:nvSpPr>
        <p:spPr>
          <a:xfrm>
            <a:off x="9577714" y="3817067"/>
            <a:ext cx="435637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16</a:t>
            </a:r>
            <a:endParaRPr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EEA406C-2760-4496-AE49-3C32C43EF1DC}"/>
              </a:ext>
            </a:extLst>
          </p:cNvPr>
          <p:cNvSpPr/>
          <p:nvPr/>
        </p:nvSpPr>
        <p:spPr>
          <a:xfrm>
            <a:off x="10027167" y="3817067"/>
            <a:ext cx="435637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17</a:t>
            </a:r>
            <a:endParaRPr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3FBE780-E970-4659-B3C2-FD24F87ED326}"/>
              </a:ext>
            </a:extLst>
          </p:cNvPr>
          <p:cNvSpPr/>
          <p:nvPr/>
        </p:nvSpPr>
        <p:spPr>
          <a:xfrm>
            <a:off x="10471833" y="3817067"/>
            <a:ext cx="435637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18</a:t>
            </a:r>
            <a:endParaRPr lang="zh-CN" alt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23E5D45-DE10-4AB5-AAC0-02362C418255}"/>
              </a:ext>
            </a:extLst>
          </p:cNvPr>
          <p:cNvSpPr/>
          <p:nvPr/>
        </p:nvSpPr>
        <p:spPr>
          <a:xfrm>
            <a:off x="10911834" y="3817067"/>
            <a:ext cx="435637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19</a:t>
            </a:r>
            <a:endParaRPr lang="zh-CN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B4A93A2-ACEC-4D24-9B62-77BADB47DD99}"/>
              </a:ext>
            </a:extLst>
          </p:cNvPr>
          <p:cNvSpPr/>
          <p:nvPr/>
        </p:nvSpPr>
        <p:spPr>
          <a:xfrm>
            <a:off x="11356500" y="3817067"/>
            <a:ext cx="435637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20</a:t>
            </a:r>
            <a:endParaRPr lang="zh-CN" altLang="en-US" dirty="0"/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E520E6D1-4300-4A84-BE30-4A801260A5D6}"/>
              </a:ext>
            </a:extLst>
          </p:cNvPr>
          <p:cNvCxnSpPr>
            <a:cxnSpLocks/>
          </p:cNvCxnSpPr>
          <p:nvPr/>
        </p:nvCxnSpPr>
        <p:spPr>
          <a:xfrm>
            <a:off x="5560173" y="3477291"/>
            <a:ext cx="461832" cy="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78EF59AE-4E1F-44A0-93BF-3D7526BB4EAF}"/>
              </a:ext>
            </a:extLst>
          </p:cNvPr>
          <p:cNvCxnSpPr>
            <a:cxnSpLocks/>
          </p:cNvCxnSpPr>
          <p:nvPr/>
        </p:nvCxnSpPr>
        <p:spPr>
          <a:xfrm>
            <a:off x="5549245" y="3103437"/>
            <a:ext cx="461832" cy="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48AFD2A2-57D8-4951-96DF-4F875DE428F3}"/>
              </a:ext>
            </a:extLst>
          </p:cNvPr>
          <p:cNvCxnSpPr>
            <a:cxnSpLocks/>
          </p:cNvCxnSpPr>
          <p:nvPr/>
        </p:nvCxnSpPr>
        <p:spPr>
          <a:xfrm flipV="1">
            <a:off x="5560173" y="3103437"/>
            <a:ext cx="0" cy="373854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DA2CB768-93ED-4E83-9CBB-24E10D086352}"/>
              </a:ext>
            </a:extLst>
          </p:cNvPr>
          <p:cNvCxnSpPr>
            <a:cxnSpLocks/>
          </p:cNvCxnSpPr>
          <p:nvPr/>
        </p:nvCxnSpPr>
        <p:spPr>
          <a:xfrm flipV="1">
            <a:off x="6011078" y="3103437"/>
            <a:ext cx="0" cy="373854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2B0859B8-CE55-47B5-9D46-AC001E84F33C}"/>
              </a:ext>
            </a:extLst>
          </p:cNvPr>
          <p:cNvCxnSpPr>
            <a:cxnSpLocks/>
          </p:cNvCxnSpPr>
          <p:nvPr/>
        </p:nvCxnSpPr>
        <p:spPr>
          <a:xfrm flipH="1">
            <a:off x="5549244" y="3035162"/>
            <a:ext cx="189925" cy="68275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D2FFDB1D-3398-497A-B59C-E07A609A6635}"/>
              </a:ext>
            </a:extLst>
          </p:cNvPr>
          <p:cNvCxnSpPr>
            <a:cxnSpLocks/>
          </p:cNvCxnSpPr>
          <p:nvPr/>
        </p:nvCxnSpPr>
        <p:spPr>
          <a:xfrm>
            <a:off x="5717150" y="3035162"/>
            <a:ext cx="461832" cy="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AB732DB1-FDB3-4FBB-83F1-D41927E6A41B}"/>
              </a:ext>
            </a:extLst>
          </p:cNvPr>
          <p:cNvCxnSpPr>
            <a:cxnSpLocks/>
          </p:cNvCxnSpPr>
          <p:nvPr/>
        </p:nvCxnSpPr>
        <p:spPr>
          <a:xfrm flipV="1">
            <a:off x="6201002" y="3035162"/>
            <a:ext cx="0" cy="373854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698631C4-A7E1-4D0A-9AB8-3A80B0FA806C}"/>
              </a:ext>
            </a:extLst>
          </p:cNvPr>
          <p:cNvCxnSpPr>
            <a:cxnSpLocks/>
          </p:cNvCxnSpPr>
          <p:nvPr/>
        </p:nvCxnSpPr>
        <p:spPr>
          <a:xfrm flipV="1">
            <a:off x="5739169" y="3035162"/>
            <a:ext cx="0" cy="373854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4A625796-4B84-4BC0-ABFE-796AF46EE872}"/>
              </a:ext>
            </a:extLst>
          </p:cNvPr>
          <p:cNvCxnSpPr>
            <a:cxnSpLocks/>
          </p:cNvCxnSpPr>
          <p:nvPr/>
        </p:nvCxnSpPr>
        <p:spPr>
          <a:xfrm flipH="1">
            <a:off x="5563037" y="3401910"/>
            <a:ext cx="189925" cy="68275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EA68C23F-7BDA-4019-91BA-0A2ED4E587E3}"/>
              </a:ext>
            </a:extLst>
          </p:cNvPr>
          <p:cNvCxnSpPr>
            <a:cxnSpLocks/>
          </p:cNvCxnSpPr>
          <p:nvPr/>
        </p:nvCxnSpPr>
        <p:spPr>
          <a:xfrm flipH="1">
            <a:off x="6013290" y="3403745"/>
            <a:ext cx="189925" cy="68275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>
            <a:extLst>
              <a:ext uri="{FF2B5EF4-FFF2-40B4-BE49-F238E27FC236}">
                <a16:creationId xmlns:a16="http://schemas.microsoft.com/office/drawing/2014/main" id="{F08F955B-5C09-4AE6-B29D-CE8AA4D6D083}"/>
              </a:ext>
            </a:extLst>
          </p:cNvPr>
          <p:cNvCxnSpPr>
            <a:cxnSpLocks/>
          </p:cNvCxnSpPr>
          <p:nvPr/>
        </p:nvCxnSpPr>
        <p:spPr>
          <a:xfrm flipH="1">
            <a:off x="6008175" y="3040595"/>
            <a:ext cx="189925" cy="68275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9EADD2C4-AB38-4D67-8FDC-4FFA188EF4D7}"/>
              </a:ext>
            </a:extLst>
          </p:cNvPr>
          <p:cNvCxnSpPr>
            <a:cxnSpLocks/>
          </p:cNvCxnSpPr>
          <p:nvPr/>
        </p:nvCxnSpPr>
        <p:spPr>
          <a:xfrm>
            <a:off x="5752962" y="3396317"/>
            <a:ext cx="461832" cy="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76A0C6E7-665D-4341-B378-9CCF1C3FE57E}"/>
              </a:ext>
            </a:extLst>
          </p:cNvPr>
          <p:cNvCxnSpPr>
            <a:cxnSpLocks/>
          </p:cNvCxnSpPr>
          <p:nvPr/>
        </p:nvCxnSpPr>
        <p:spPr>
          <a:xfrm>
            <a:off x="5657999" y="4145414"/>
            <a:ext cx="364007" cy="1571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0FB84AA6-65B0-4C69-AA00-C77CCD8B114C}"/>
              </a:ext>
            </a:extLst>
          </p:cNvPr>
          <p:cNvCxnSpPr>
            <a:cxnSpLocks/>
          </p:cNvCxnSpPr>
          <p:nvPr/>
        </p:nvCxnSpPr>
        <p:spPr>
          <a:xfrm>
            <a:off x="5691958" y="3771201"/>
            <a:ext cx="319120" cy="193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5" name="直接箭头连接符 154">
            <a:extLst>
              <a:ext uri="{FF2B5EF4-FFF2-40B4-BE49-F238E27FC236}">
                <a16:creationId xmlns:a16="http://schemas.microsoft.com/office/drawing/2014/main" id="{3073A869-5823-4B00-808B-1E9CF993198E}"/>
              </a:ext>
            </a:extLst>
          </p:cNvPr>
          <p:cNvCxnSpPr>
            <a:cxnSpLocks/>
          </p:cNvCxnSpPr>
          <p:nvPr/>
        </p:nvCxnSpPr>
        <p:spPr>
          <a:xfrm flipV="1">
            <a:off x="6011078" y="3773131"/>
            <a:ext cx="0" cy="373854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41D90E2E-A76E-4E0B-9B6D-4601F2221D5D}"/>
              </a:ext>
            </a:extLst>
          </p:cNvPr>
          <p:cNvCxnSpPr>
            <a:cxnSpLocks/>
          </p:cNvCxnSpPr>
          <p:nvPr/>
        </p:nvCxnSpPr>
        <p:spPr>
          <a:xfrm>
            <a:off x="5836164" y="3701714"/>
            <a:ext cx="342819" cy="3142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DE03CFF8-3381-407E-A327-FB65A4DF9C5A}"/>
              </a:ext>
            </a:extLst>
          </p:cNvPr>
          <p:cNvCxnSpPr>
            <a:cxnSpLocks/>
          </p:cNvCxnSpPr>
          <p:nvPr/>
        </p:nvCxnSpPr>
        <p:spPr>
          <a:xfrm flipV="1">
            <a:off x="6201002" y="3704856"/>
            <a:ext cx="0" cy="373854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FD7E4600-BDE0-4712-87CE-C25A34E2CE43}"/>
              </a:ext>
            </a:extLst>
          </p:cNvPr>
          <p:cNvCxnSpPr>
            <a:cxnSpLocks/>
          </p:cNvCxnSpPr>
          <p:nvPr/>
        </p:nvCxnSpPr>
        <p:spPr>
          <a:xfrm>
            <a:off x="5836164" y="4071574"/>
            <a:ext cx="375767" cy="0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05CDE575-3E02-4E3D-802F-D4278B6E4759}"/>
              </a:ext>
            </a:extLst>
          </p:cNvPr>
          <p:cNvCxnSpPr>
            <a:cxnSpLocks/>
          </p:cNvCxnSpPr>
          <p:nvPr/>
        </p:nvCxnSpPr>
        <p:spPr>
          <a:xfrm flipH="1">
            <a:off x="6000937" y="3701715"/>
            <a:ext cx="197074" cy="68275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0570D2BE-9907-47FC-B22D-32045C36BEC7}"/>
              </a:ext>
            </a:extLst>
          </p:cNvPr>
          <p:cNvCxnSpPr>
            <a:cxnSpLocks/>
          </p:cNvCxnSpPr>
          <p:nvPr/>
        </p:nvCxnSpPr>
        <p:spPr>
          <a:xfrm flipH="1">
            <a:off x="6014214" y="4077139"/>
            <a:ext cx="197074" cy="68275"/>
          </a:xfrm>
          <a:prstGeom prst="straightConnector1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B232F3D2-9BA5-409C-8AEE-F76D1EA320E1}"/>
              </a:ext>
            </a:extLst>
          </p:cNvPr>
          <p:cNvSpPr/>
          <p:nvPr/>
        </p:nvSpPr>
        <p:spPr>
          <a:xfrm>
            <a:off x="6469090" y="5594152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D5A805C-2006-4496-80BE-01AC1F169631}"/>
              </a:ext>
            </a:extLst>
          </p:cNvPr>
          <p:cNvSpPr/>
          <p:nvPr/>
        </p:nvSpPr>
        <p:spPr>
          <a:xfrm>
            <a:off x="6842623" y="5589419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2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A53034D-C2F0-4588-8549-3A17133998D8}"/>
              </a:ext>
            </a:extLst>
          </p:cNvPr>
          <p:cNvSpPr/>
          <p:nvPr/>
        </p:nvSpPr>
        <p:spPr>
          <a:xfrm>
            <a:off x="7218932" y="5594152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3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FB97928-55AA-4F1E-A9C9-90DFE9A0407A}"/>
              </a:ext>
            </a:extLst>
          </p:cNvPr>
          <p:cNvSpPr/>
          <p:nvPr/>
        </p:nvSpPr>
        <p:spPr>
          <a:xfrm>
            <a:off x="7587853" y="5594141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4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C8B36F2-4B14-4089-8303-E963B83F1565}"/>
              </a:ext>
            </a:extLst>
          </p:cNvPr>
          <p:cNvSpPr/>
          <p:nvPr/>
        </p:nvSpPr>
        <p:spPr>
          <a:xfrm>
            <a:off x="7957022" y="5597153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5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2098255-09A6-4B6F-AD6F-F73C0D72C446}"/>
              </a:ext>
            </a:extLst>
          </p:cNvPr>
          <p:cNvSpPr/>
          <p:nvPr/>
        </p:nvSpPr>
        <p:spPr>
          <a:xfrm>
            <a:off x="8331069" y="5597900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6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5DA50-DA71-44C1-AE08-5904D68027D8}"/>
              </a:ext>
            </a:extLst>
          </p:cNvPr>
          <p:cNvSpPr/>
          <p:nvPr/>
        </p:nvSpPr>
        <p:spPr>
          <a:xfrm>
            <a:off x="8696611" y="5594934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7</a:t>
            </a:r>
            <a:endParaRPr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7B2F99B-DB8B-4988-B6FD-24EC4B740E15}"/>
              </a:ext>
            </a:extLst>
          </p:cNvPr>
          <p:cNvSpPr/>
          <p:nvPr/>
        </p:nvSpPr>
        <p:spPr>
          <a:xfrm>
            <a:off x="9063778" y="5597153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8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9349B8E-373D-412C-BDB2-629813DE99A8}"/>
              </a:ext>
            </a:extLst>
          </p:cNvPr>
          <p:cNvSpPr/>
          <p:nvPr/>
        </p:nvSpPr>
        <p:spPr>
          <a:xfrm>
            <a:off x="9436200" y="5593215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9</a:t>
            </a:r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AAEFF84-E0B7-4440-B5A9-49B8AE5F7BCD}"/>
              </a:ext>
            </a:extLst>
          </p:cNvPr>
          <p:cNvSpPr/>
          <p:nvPr/>
        </p:nvSpPr>
        <p:spPr>
          <a:xfrm>
            <a:off x="9813873" y="5591348"/>
            <a:ext cx="427273" cy="34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10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0271C2F-C518-441A-9826-6AE050B8E24D}"/>
              </a:ext>
            </a:extLst>
          </p:cNvPr>
          <p:cNvSpPr/>
          <p:nvPr/>
        </p:nvSpPr>
        <p:spPr>
          <a:xfrm>
            <a:off x="10244773" y="5591348"/>
            <a:ext cx="427273" cy="34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11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69661AD-4DD6-4A31-B1F1-9B504B3183CE}"/>
              </a:ext>
            </a:extLst>
          </p:cNvPr>
          <p:cNvSpPr/>
          <p:nvPr/>
        </p:nvSpPr>
        <p:spPr>
          <a:xfrm>
            <a:off x="10672046" y="5591822"/>
            <a:ext cx="427273" cy="34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12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B1CCAA7-31B0-403E-A0A2-0962C3599978}"/>
              </a:ext>
            </a:extLst>
          </p:cNvPr>
          <p:cNvSpPr/>
          <p:nvPr/>
        </p:nvSpPr>
        <p:spPr>
          <a:xfrm>
            <a:off x="11094279" y="5589418"/>
            <a:ext cx="696530" cy="349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altLang="zh-CN" sz="1200" dirty="0"/>
              <a:t>B</a:t>
            </a:r>
            <a:r>
              <a:rPr lang="LID4096" altLang="zh-CN" sz="1200" dirty="0"/>
              <a:t>inary number</a:t>
            </a:r>
            <a:endParaRPr lang="zh-CN" altLang="en-US" sz="12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8FDCE00-B059-4765-BC46-D71BA7BBC4A0}"/>
              </a:ext>
            </a:extLst>
          </p:cNvPr>
          <p:cNvSpPr txBox="1"/>
          <p:nvPr/>
        </p:nvSpPr>
        <p:spPr>
          <a:xfrm>
            <a:off x="5268708" y="5569712"/>
            <a:ext cx="116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dirty="0"/>
              <a:t>Each Cube:</a:t>
            </a:r>
            <a:endParaRPr lang="zh-CN" altLang="en-US" dirty="0"/>
          </a:p>
        </p:txBody>
      </p:sp>
      <p:sp>
        <p:nvSpPr>
          <p:cNvPr id="59" name="右大括号 58">
            <a:extLst>
              <a:ext uri="{FF2B5EF4-FFF2-40B4-BE49-F238E27FC236}">
                <a16:creationId xmlns:a16="http://schemas.microsoft.com/office/drawing/2014/main" id="{A0BA718A-6DC5-4B9A-A6AB-74EAF70CB6F4}"/>
              </a:ext>
            </a:extLst>
          </p:cNvPr>
          <p:cNvSpPr/>
          <p:nvPr/>
        </p:nvSpPr>
        <p:spPr>
          <a:xfrm rot="5400000">
            <a:off x="8626887" y="3797035"/>
            <a:ext cx="323163" cy="461162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D407A0F-0D74-4ACE-8C70-3A7E708D6996}"/>
              </a:ext>
            </a:extLst>
          </p:cNvPr>
          <p:cNvSpPr txBox="1"/>
          <p:nvPr/>
        </p:nvSpPr>
        <p:spPr>
          <a:xfrm>
            <a:off x="6596770" y="6243389"/>
            <a:ext cx="407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dirty="0">
                <a:solidFill>
                  <a:srgbClr val="FF0000"/>
                </a:solidFill>
              </a:rPr>
              <a:t>Indices of the 12 edges(vertex of triangle)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796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LID4096" altLang="zh-CN" dirty="0"/>
              <a:t> generation: Marching cubes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34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5B004047-89AC-49B7-B895-75142CB9ADBA}"/>
              </a:ext>
            </a:extLst>
          </p:cNvPr>
          <p:cNvSpPr txBox="1"/>
          <p:nvPr/>
        </p:nvSpPr>
        <p:spPr>
          <a:xfrm>
            <a:off x="6483881" y="1157927"/>
            <a:ext cx="50722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i="1" dirty="0">
                <a:solidFill>
                  <a:srgbClr val="FF0000"/>
                </a:solidFill>
              </a:rPr>
              <a:t>triangles.glcs:</a:t>
            </a:r>
          </a:p>
          <a:p>
            <a:pPr algn="l"/>
            <a:r>
              <a:rPr lang="de-DE" altLang="zh-CN" dirty="0"/>
              <a:t>I</a:t>
            </a:r>
            <a:r>
              <a:rPr lang="LID4096" altLang="zh-CN" dirty="0"/>
              <a:t>nput: the array of all cubes.</a:t>
            </a:r>
          </a:p>
          <a:p>
            <a:pPr algn="l"/>
            <a:r>
              <a:rPr lang="de-DE" altLang="zh-CN" dirty="0"/>
              <a:t>F</a:t>
            </a:r>
            <a:r>
              <a:rPr lang="LID4096" altLang="zh-CN" dirty="0"/>
              <a:t>or each cube in parallel do:</a:t>
            </a:r>
          </a:p>
          <a:p>
            <a:pPr algn="l"/>
            <a:r>
              <a:rPr lang="LID4096" altLang="zh-CN" dirty="0"/>
              <a:t>1. </a:t>
            </a:r>
            <a:r>
              <a:rPr lang="de-DE" altLang="zh-CN" dirty="0"/>
              <a:t>A</a:t>
            </a:r>
            <a:r>
              <a:rPr lang="LID4096" altLang="zh-CN" dirty="0"/>
              <a:t>ccording to the binary number for each cube, the three vertices of each triangle can be saved in an array using lookup table. </a:t>
            </a:r>
          </a:p>
          <a:p>
            <a:endParaRPr lang="LID4096" altLang="zh-CN" dirty="0"/>
          </a:p>
          <a:p>
            <a:endParaRPr lang="LID4096" altLang="zh-CN" dirty="0"/>
          </a:p>
          <a:p>
            <a:endParaRPr lang="LID4096" altLang="zh-CN" dirty="0"/>
          </a:p>
          <a:p>
            <a:endParaRPr lang="LID4096" altLang="zh-CN" dirty="0"/>
          </a:p>
          <a:p>
            <a:endParaRPr lang="LID4096" altLang="zh-CN" dirty="0"/>
          </a:p>
          <a:p>
            <a:r>
              <a:rPr lang="LID4096" altLang="zh-CN" dirty="0"/>
              <a:t>2. For each vertex, use an array to save related triangles info.</a:t>
            </a:r>
          </a:p>
          <a:p>
            <a:endParaRPr lang="LID4096" altLang="zh-CN" dirty="0"/>
          </a:p>
          <a:p>
            <a:pPr algn="l"/>
            <a:endParaRPr lang="LID4096" altLang="zh-CN" dirty="0"/>
          </a:p>
          <a:p>
            <a:pPr algn="l"/>
            <a:endParaRPr lang="LID4096" altLang="zh-CN" dirty="0"/>
          </a:p>
        </p:txBody>
      </p:sp>
      <p:pic>
        <p:nvPicPr>
          <p:cNvPr id="147" name="图片 146">
            <a:extLst>
              <a:ext uri="{FF2B5EF4-FFF2-40B4-BE49-F238E27FC236}">
                <a16:creationId xmlns:a16="http://schemas.microsoft.com/office/drawing/2014/main" id="{CD65493E-AA61-456E-8FA5-4166D019D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42" y="4459817"/>
            <a:ext cx="3333750" cy="157162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B6DEE9C-2855-4BB0-A7BA-0F78BA046517}"/>
              </a:ext>
            </a:extLst>
          </p:cNvPr>
          <p:cNvGrpSpPr/>
          <p:nvPr/>
        </p:nvGrpSpPr>
        <p:grpSpPr>
          <a:xfrm>
            <a:off x="1610549" y="1060354"/>
            <a:ext cx="2720476" cy="2856683"/>
            <a:chOff x="1732664" y="1081088"/>
            <a:chExt cx="3782825" cy="3867839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2E3127C-926E-4EF1-AE48-A1702106F052}"/>
                </a:ext>
              </a:extLst>
            </p:cNvPr>
            <p:cNvGrpSpPr/>
            <p:nvPr/>
          </p:nvGrpSpPr>
          <p:grpSpPr>
            <a:xfrm>
              <a:off x="1732664" y="2022664"/>
              <a:ext cx="3772850" cy="2926263"/>
              <a:chOff x="1562578" y="2519481"/>
              <a:chExt cx="2247971" cy="2000248"/>
            </a:xfrm>
          </p:grpSpPr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63463D9D-03C7-489B-B019-9A70D786B31D}"/>
                  </a:ext>
                </a:extLst>
              </p:cNvPr>
              <p:cNvGrpSpPr/>
              <p:nvPr/>
            </p:nvGrpSpPr>
            <p:grpSpPr>
              <a:xfrm>
                <a:off x="1724984" y="4038414"/>
                <a:ext cx="549036" cy="409191"/>
                <a:chOff x="1724984" y="4038414"/>
                <a:chExt cx="549036" cy="409191"/>
              </a:xfrm>
            </p:grpSpPr>
            <p:cxnSp>
              <p:nvCxnSpPr>
                <p:cNvPr id="198" name="直接箭头连接符 197">
                  <a:extLst>
                    <a:ext uri="{FF2B5EF4-FFF2-40B4-BE49-F238E27FC236}">
                      <a16:creationId xmlns:a16="http://schemas.microsoft.com/office/drawing/2014/main" id="{C563442C-3C5D-4F51-9B14-F7EB8CE80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4039" y="4447605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箭头连接符 198">
                  <a:extLst>
                    <a:ext uri="{FF2B5EF4-FFF2-40B4-BE49-F238E27FC236}">
                      <a16:creationId xmlns:a16="http://schemas.microsoft.com/office/drawing/2014/main" id="{2A2ADD75-6EED-4CB3-8966-D789C1A59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箭头连接符 199">
                  <a:extLst>
                    <a:ext uri="{FF2B5EF4-FFF2-40B4-BE49-F238E27FC236}">
                      <a16:creationId xmlns:a16="http://schemas.microsoft.com/office/drawing/2014/main" id="{8B618632-E49E-4750-85F3-2E119EF85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4039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箭头连接符 200">
                  <a:extLst>
                    <a:ext uri="{FF2B5EF4-FFF2-40B4-BE49-F238E27FC236}">
                      <a16:creationId xmlns:a16="http://schemas.microsoft.com/office/drawing/2014/main" id="{DFFEC19E-8EB8-4FD9-AB52-B55B29189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箭头连接符 201">
                  <a:extLst>
                    <a:ext uri="{FF2B5EF4-FFF2-40B4-BE49-F238E27FC236}">
                      <a16:creationId xmlns:a16="http://schemas.microsoft.com/office/drawing/2014/main" id="{DCBAEB8E-0F47-428B-A23D-555CE4496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箭头连接符 202">
                  <a:extLst>
                    <a:ext uri="{FF2B5EF4-FFF2-40B4-BE49-F238E27FC236}">
                      <a16:creationId xmlns:a16="http://schemas.microsoft.com/office/drawing/2014/main" id="{DFF06A1F-56D0-4F18-B6A4-D3BCC05F4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箭头连接符 203">
                  <a:extLst>
                    <a:ext uri="{FF2B5EF4-FFF2-40B4-BE49-F238E27FC236}">
                      <a16:creationId xmlns:a16="http://schemas.microsoft.com/office/drawing/2014/main" id="{73269642-A002-45FF-BE88-A80C3006A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箭头连接符 204">
                  <a:extLst>
                    <a:ext uri="{FF2B5EF4-FFF2-40B4-BE49-F238E27FC236}">
                      <a16:creationId xmlns:a16="http://schemas.microsoft.com/office/drawing/2014/main" id="{030FBE93-648E-413D-A034-FB950597E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箭头连接符 205">
                  <a:extLst>
                    <a:ext uri="{FF2B5EF4-FFF2-40B4-BE49-F238E27FC236}">
                      <a16:creationId xmlns:a16="http://schemas.microsoft.com/office/drawing/2014/main" id="{D5358CF4-871F-4F73-86D0-2602D49D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箭头连接符 206">
                  <a:extLst>
                    <a:ext uri="{FF2B5EF4-FFF2-40B4-BE49-F238E27FC236}">
                      <a16:creationId xmlns:a16="http://schemas.microsoft.com/office/drawing/2014/main" id="{6D4689EE-FDE5-4909-BEAB-426A66F55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箭头连接符 207">
                  <a:extLst>
                    <a:ext uri="{FF2B5EF4-FFF2-40B4-BE49-F238E27FC236}">
                      <a16:creationId xmlns:a16="http://schemas.microsoft.com/office/drawing/2014/main" id="{41070AB9-7249-4971-B628-760FC7C1B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34039" y="4377812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箭头连接符 208">
                  <a:extLst>
                    <a:ext uri="{FF2B5EF4-FFF2-40B4-BE49-F238E27FC236}">
                      <a16:creationId xmlns:a16="http://schemas.microsoft.com/office/drawing/2014/main" id="{4181143E-92EA-4CF3-94A8-EACA8CD9D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ED459BE4-107A-451E-9169-C5E726E88B7B}"/>
                  </a:ext>
                </a:extLst>
              </p:cNvPr>
              <p:cNvGrpSpPr/>
              <p:nvPr/>
            </p:nvGrpSpPr>
            <p:grpSpPr>
              <a:xfrm>
                <a:off x="2101688" y="4038414"/>
                <a:ext cx="549035" cy="409191"/>
                <a:chOff x="1724985" y="4038414"/>
                <a:chExt cx="549035" cy="409191"/>
              </a:xfrm>
            </p:grpSpPr>
            <p:cxnSp>
              <p:nvCxnSpPr>
                <p:cNvPr id="190" name="直接箭头连接符 189">
                  <a:extLst>
                    <a:ext uri="{FF2B5EF4-FFF2-40B4-BE49-F238E27FC236}">
                      <a16:creationId xmlns:a16="http://schemas.microsoft.com/office/drawing/2014/main" id="{36858791-7770-4D0F-9BFB-C8399EE6E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4039" y="4447605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箭头连接符 190">
                  <a:extLst>
                    <a:ext uri="{FF2B5EF4-FFF2-40B4-BE49-F238E27FC236}">
                      <a16:creationId xmlns:a16="http://schemas.microsoft.com/office/drawing/2014/main" id="{4337F70D-7437-4FE4-A4A7-1444DA0FC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箭头连接符 191">
                  <a:extLst>
                    <a:ext uri="{FF2B5EF4-FFF2-40B4-BE49-F238E27FC236}">
                      <a16:creationId xmlns:a16="http://schemas.microsoft.com/office/drawing/2014/main" id="{84E54CAE-67DF-43C5-987D-EF3BC7132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箭头连接符 192">
                  <a:extLst>
                    <a:ext uri="{FF2B5EF4-FFF2-40B4-BE49-F238E27FC236}">
                      <a16:creationId xmlns:a16="http://schemas.microsoft.com/office/drawing/2014/main" id="{B6E6BB2E-1FF4-4A21-90CF-15B804277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箭头连接符 193">
                  <a:extLst>
                    <a:ext uri="{FF2B5EF4-FFF2-40B4-BE49-F238E27FC236}">
                      <a16:creationId xmlns:a16="http://schemas.microsoft.com/office/drawing/2014/main" id="{0424B3FB-4C2B-46DE-ADDF-96B52CD04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箭头连接符 194">
                  <a:extLst>
                    <a:ext uri="{FF2B5EF4-FFF2-40B4-BE49-F238E27FC236}">
                      <a16:creationId xmlns:a16="http://schemas.microsoft.com/office/drawing/2014/main" id="{F42C9EE4-B3DD-4494-B64E-8C0CD1F6D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箭头连接符 195">
                  <a:extLst>
                    <a:ext uri="{FF2B5EF4-FFF2-40B4-BE49-F238E27FC236}">
                      <a16:creationId xmlns:a16="http://schemas.microsoft.com/office/drawing/2014/main" id="{1EE126A0-AF99-4BFA-BA56-C180DC4E0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箭头连接符 196">
                  <a:extLst>
                    <a:ext uri="{FF2B5EF4-FFF2-40B4-BE49-F238E27FC236}">
                      <a16:creationId xmlns:a16="http://schemas.microsoft.com/office/drawing/2014/main" id="{AE9917FF-9BFA-4824-95C9-661FA348F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4F977BBD-429A-400D-8F0E-8ADEE3E563C1}"/>
                  </a:ext>
                </a:extLst>
              </p:cNvPr>
              <p:cNvGrpSpPr/>
              <p:nvPr/>
            </p:nvGrpSpPr>
            <p:grpSpPr>
              <a:xfrm>
                <a:off x="1562578" y="2519481"/>
                <a:ext cx="2247971" cy="2000248"/>
                <a:chOff x="1493049" y="2154791"/>
                <a:chExt cx="1372912" cy="1103525"/>
              </a:xfrm>
            </p:grpSpPr>
            <p:cxnSp>
              <p:nvCxnSpPr>
                <p:cNvPr id="187" name="直接箭头连接符 186">
                  <a:extLst>
                    <a:ext uri="{FF2B5EF4-FFF2-40B4-BE49-F238E27FC236}">
                      <a16:creationId xmlns:a16="http://schemas.microsoft.com/office/drawing/2014/main" id="{43BA9F90-7BCE-417D-90F9-C57AC49E0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6676" y="2854631"/>
                  <a:ext cx="871103" cy="403685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箭头连接符 187">
                  <a:extLst>
                    <a:ext uri="{FF2B5EF4-FFF2-40B4-BE49-F238E27FC236}">
                      <a16:creationId xmlns:a16="http://schemas.microsoft.com/office/drawing/2014/main" id="{7B9035A7-25C9-40D5-BFDC-2AB1CA557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3049" y="3241587"/>
                  <a:ext cx="1372912" cy="12756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箭头连接符 188">
                  <a:extLst>
                    <a:ext uri="{FF2B5EF4-FFF2-40B4-BE49-F238E27FC236}">
                      <a16:creationId xmlns:a16="http://schemas.microsoft.com/office/drawing/2014/main" id="{000B9AEF-67D9-4EE5-8664-8A7C8A0FA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2354" y="2154791"/>
                  <a:ext cx="0" cy="1101392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524EEFEA-DF34-4A65-BA77-7BD7671FA5F5}"/>
                  </a:ext>
                </a:extLst>
              </p:cNvPr>
              <p:cNvGrpSpPr/>
              <p:nvPr/>
            </p:nvGrpSpPr>
            <p:grpSpPr>
              <a:xfrm>
                <a:off x="2520158" y="4036241"/>
                <a:ext cx="501561" cy="411362"/>
                <a:chOff x="1724985" y="4038414"/>
                <a:chExt cx="501561" cy="411362"/>
              </a:xfrm>
            </p:grpSpPr>
            <p:cxnSp>
              <p:nvCxnSpPr>
                <p:cNvPr id="179" name="直接箭头连接符 178">
                  <a:extLst>
                    <a:ext uri="{FF2B5EF4-FFF2-40B4-BE49-F238E27FC236}">
                      <a16:creationId xmlns:a16="http://schemas.microsoft.com/office/drawing/2014/main" id="{807B0755-BA9A-4374-9CBB-CBBC25E5A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4039" y="4447605"/>
                  <a:ext cx="326633" cy="2171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箭头连接符 179">
                  <a:extLst>
                    <a:ext uri="{FF2B5EF4-FFF2-40B4-BE49-F238E27FC236}">
                      <a16:creationId xmlns:a16="http://schemas.microsoft.com/office/drawing/2014/main" id="{F05572FA-18B8-4B3D-B18E-E5A6B3DA3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30423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箭头连接符 180">
                  <a:extLst>
                    <a:ext uri="{FF2B5EF4-FFF2-40B4-BE49-F238E27FC236}">
                      <a16:creationId xmlns:a16="http://schemas.microsoft.com/office/drawing/2014/main" id="{2ECA983A-54C2-42AF-AA4B-9D070A54A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0671" y="4095808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箭头连接符 181">
                  <a:extLst>
                    <a:ext uri="{FF2B5EF4-FFF2-40B4-BE49-F238E27FC236}">
                      <a16:creationId xmlns:a16="http://schemas.microsoft.com/office/drawing/2014/main" id="{3581C9FE-3885-491F-9467-59AF7A200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63270" y="4040011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箭头连接符 182">
                  <a:extLst>
                    <a:ext uri="{FF2B5EF4-FFF2-40B4-BE49-F238E27FC236}">
                      <a16:creationId xmlns:a16="http://schemas.microsoft.com/office/drawing/2014/main" id="{83FDD8DE-BBA7-4039-9A99-07C571E28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62451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箭头连接符 183">
                  <a:extLst>
                    <a:ext uri="{FF2B5EF4-FFF2-40B4-BE49-F238E27FC236}">
                      <a16:creationId xmlns:a16="http://schemas.microsoft.com/office/drawing/2014/main" id="{D2F72C00-48D2-4633-8191-507C3ACFB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2654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箭头连接符 184">
                  <a:extLst>
                    <a:ext uri="{FF2B5EF4-FFF2-40B4-BE49-F238E27FC236}">
                      <a16:creationId xmlns:a16="http://schemas.microsoft.com/office/drawing/2014/main" id="{A84830EA-B95A-41A9-BD67-AD60F822B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59920" y="4383735"/>
                  <a:ext cx="162948" cy="63756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箭头连接符 185">
                  <a:extLst>
                    <a:ext uri="{FF2B5EF4-FFF2-40B4-BE49-F238E27FC236}">
                      <a16:creationId xmlns:a16="http://schemas.microsoft.com/office/drawing/2014/main" id="{57074412-5CBB-4143-BA30-8117D49F86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24616" cy="2173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82171340-CA19-4F17-A3B9-9D2FC17D9FB5}"/>
                  </a:ext>
                </a:extLst>
              </p:cNvPr>
              <p:cNvGrpSpPr/>
              <p:nvPr/>
            </p:nvGrpSpPr>
            <p:grpSpPr>
              <a:xfrm>
                <a:off x="1726145" y="3650351"/>
                <a:ext cx="539981" cy="409191"/>
                <a:chOff x="1724984" y="4038414"/>
                <a:chExt cx="539981" cy="409191"/>
              </a:xfrm>
            </p:grpSpPr>
            <p:cxnSp>
              <p:nvCxnSpPr>
                <p:cNvPr id="171" name="直接箭头连接符 170">
                  <a:extLst>
                    <a:ext uri="{FF2B5EF4-FFF2-40B4-BE49-F238E27FC236}">
                      <a16:creationId xmlns:a16="http://schemas.microsoft.com/office/drawing/2014/main" id="{54E20434-9CF9-4B83-A142-797356742D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箭头连接符 171">
                  <a:extLst>
                    <a:ext uri="{FF2B5EF4-FFF2-40B4-BE49-F238E27FC236}">
                      <a16:creationId xmlns:a16="http://schemas.microsoft.com/office/drawing/2014/main" id="{DAB2DCA6-F990-4E22-B428-880189FED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4039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箭头连接符 172">
                  <a:extLst>
                    <a:ext uri="{FF2B5EF4-FFF2-40B4-BE49-F238E27FC236}">
                      <a16:creationId xmlns:a16="http://schemas.microsoft.com/office/drawing/2014/main" id="{C6056417-BBA7-442E-AE84-9A7993325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箭头连接符 173">
                  <a:extLst>
                    <a:ext uri="{FF2B5EF4-FFF2-40B4-BE49-F238E27FC236}">
                      <a16:creationId xmlns:a16="http://schemas.microsoft.com/office/drawing/2014/main" id="{4E84DAEB-7F2E-4B03-8E8C-5FF16D043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箭头连接符 174">
                  <a:extLst>
                    <a:ext uri="{FF2B5EF4-FFF2-40B4-BE49-F238E27FC236}">
                      <a16:creationId xmlns:a16="http://schemas.microsoft.com/office/drawing/2014/main" id="{FA42BB8D-1EA5-472F-98DF-BA9E281D9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箭头连接符 175">
                  <a:extLst>
                    <a:ext uri="{FF2B5EF4-FFF2-40B4-BE49-F238E27FC236}">
                      <a16:creationId xmlns:a16="http://schemas.microsoft.com/office/drawing/2014/main" id="{CE57E7E6-2F85-4FAF-9BD4-D93B41B2F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箭头连接符 176">
                  <a:extLst>
                    <a:ext uri="{FF2B5EF4-FFF2-40B4-BE49-F238E27FC236}">
                      <a16:creationId xmlns:a16="http://schemas.microsoft.com/office/drawing/2014/main" id="{9BD4A524-E345-4076-8EAC-1F025729B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箭头连接符 177">
                  <a:extLst>
                    <a:ext uri="{FF2B5EF4-FFF2-40B4-BE49-F238E27FC236}">
                      <a16:creationId xmlns:a16="http://schemas.microsoft.com/office/drawing/2014/main" id="{044F2C22-3CAE-4A68-80EA-4592B8923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3AB72020-C6D4-4778-8891-870137173FD4}"/>
                  </a:ext>
                </a:extLst>
              </p:cNvPr>
              <p:cNvGrpSpPr/>
              <p:nvPr/>
            </p:nvGrpSpPr>
            <p:grpSpPr>
              <a:xfrm>
                <a:off x="1724984" y="3283415"/>
                <a:ext cx="539981" cy="409191"/>
                <a:chOff x="1724984" y="4038414"/>
                <a:chExt cx="539981" cy="409191"/>
              </a:xfrm>
            </p:grpSpPr>
            <p:cxnSp>
              <p:nvCxnSpPr>
                <p:cNvPr id="163" name="直接箭头连接符 162">
                  <a:extLst>
                    <a:ext uri="{FF2B5EF4-FFF2-40B4-BE49-F238E27FC236}">
                      <a16:creationId xmlns:a16="http://schemas.microsoft.com/office/drawing/2014/main" id="{ED40FD73-7C8E-4B69-80B8-ECAE2D300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箭头连接符 163">
                  <a:extLst>
                    <a:ext uri="{FF2B5EF4-FFF2-40B4-BE49-F238E27FC236}">
                      <a16:creationId xmlns:a16="http://schemas.microsoft.com/office/drawing/2014/main" id="{0082225B-41FC-48A6-AF7D-C2936BC75B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4039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箭头连接符 164">
                  <a:extLst>
                    <a:ext uri="{FF2B5EF4-FFF2-40B4-BE49-F238E27FC236}">
                      <a16:creationId xmlns:a16="http://schemas.microsoft.com/office/drawing/2014/main" id="{75B884B0-6F22-424F-95E9-3DD046019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箭头连接符 165">
                  <a:extLst>
                    <a:ext uri="{FF2B5EF4-FFF2-40B4-BE49-F238E27FC236}">
                      <a16:creationId xmlns:a16="http://schemas.microsoft.com/office/drawing/2014/main" id="{12EF53E7-54EB-4FE5-9C2D-F93CE33582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箭头连接符 166">
                  <a:extLst>
                    <a:ext uri="{FF2B5EF4-FFF2-40B4-BE49-F238E27FC236}">
                      <a16:creationId xmlns:a16="http://schemas.microsoft.com/office/drawing/2014/main" id="{974A2306-D50D-4DA8-833E-9DF7825BF9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箭头连接符 167">
                  <a:extLst>
                    <a:ext uri="{FF2B5EF4-FFF2-40B4-BE49-F238E27FC236}">
                      <a16:creationId xmlns:a16="http://schemas.microsoft.com/office/drawing/2014/main" id="{EB51902D-DF9C-4B9F-8153-52A73FC4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箭头连接符 168">
                  <a:extLst>
                    <a:ext uri="{FF2B5EF4-FFF2-40B4-BE49-F238E27FC236}">
                      <a16:creationId xmlns:a16="http://schemas.microsoft.com/office/drawing/2014/main" id="{FD4D0BC0-C583-471E-8A2C-0C57DA08B3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箭头连接符 169">
                  <a:extLst>
                    <a:ext uri="{FF2B5EF4-FFF2-40B4-BE49-F238E27FC236}">
                      <a16:creationId xmlns:a16="http://schemas.microsoft.com/office/drawing/2014/main" id="{2C766709-A34E-4165-B65E-4CBB237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D4DCE90A-301D-4349-B622-7D6454A43472}"/>
                  </a:ext>
                </a:extLst>
              </p:cNvPr>
              <p:cNvGrpSpPr/>
              <p:nvPr/>
            </p:nvGrpSpPr>
            <p:grpSpPr>
              <a:xfrm>
                <a:off x="1908809" y="3954853"/>
                <a:ext cx="549036" cy="409190"/>
                <a:chOff x="1724984" y="4038414"/>
                <a:chExt cx="549036" cy="409190"/>
              </a:xfrm>
            </p:grpSpPr>
            <p:cxnSp>
              <p:nvCxnSpPr>
                <p:cNvPr id="155" name="直接箭头连接符 154">
                  <a:extLst>
                    <a:ext uri="{FF2B5EF4-FFF2-40B4-BE49-F238E27FC236}">
                      <a16:creationId xmlns:a16="http://schemas.microsoft.com/office/drawing/2014/main" id="{F6279743-3779-4AAC-A2AF-414B4C406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箭头连接符 155">
                  <a:extLst>
                    <a:ext uri="{FF2B5EF4-FFF2-40B4-BE49-F238E27FC236}">
                      <a16:creationId xmlns:a16="http://schemas.microsoft.com/office/drawing/2014/main" id="{06C19267-4368-4AA6-85F5-C5C3E3231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箭头连接符 156">
                  <a:extLst>
                    <a:ext uri="{FF2B5EF4-FFF2-40B4-BE49-F238E27FC236}">
                      <a16:creationId xmlns:a16="http://schemas.microsoft.com/office/drawing/2014/main" id="{576CB7E7-7694-4331-B07D-43A1D47AC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箭头连接符 157">
                  <a:extLst>
                    <a:ext uri="{FF2B5EF4-FFF2-40B4-BE49-F238E27FC236}">
                      <a16:creationId xmlns:a16="http://schemas.microsoft.com/office/drawing/2014/main" id="{B18C9C95-C8F2-4A0A-A1EB-18B52BDEA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箭头连接符 158">
                  <a:extLst>
                    <a:ext uri="{FF2B5EF4-FFF2-40B4-BE49-F238E27FC236}">
                      <a16:creationId xmlns:a16="http://schemas.microsoft.com/office/drawing/2014/main" id="{765CCC5A-B4FC-4390-928A-7A52D9C853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箭头连接符 159">
                  <a:extLst>
                    <a:ext uri="{FF2B5EF4-FFF2-40B4-BE49-F238E27FC236}">
                      <a16:creationId xmlns:a16="http://schemas.microsoft.com/office/drawing/2014/main" id="{2BE9FD0D-2A16-4C58-B886-32F08BE88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箭头连接符 160">
                  <a:extLst>
                    <a:ext uri="{FF2B5EF4-FFF2-40B4-BE49-F238E27FC236}">
                      <a16:creationId xmlns:a16="http://schemas.microsoft.com/office/drawing/2014/main" id="{B34D596A-9F34-4452-B141-C3601B149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34039" y="4377812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箭头连接符 161">
                  <a:extLst>
                    <a:ext uri="{FF2B5EF4-FFF2-40B4-BE49-F238E27FC236}">
                      <a16:creationId xmlns:a16="http://schemas.microsoft.com/office/drawing/2014/main" id="{0F3A3EF6-F79B-4732-AE6F-F4672D049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986C679D-7BB4-4015-AEFD-5F24E80B9390}"/>
                  </a:ext>
                </a:extLst>
              </p:cNvPr>
              <p:cNvGrpSpPr/>
              <p:nvPr/>
            </p:nvGrpSpPr>
            <p:grpSpPr>
              <a:xfrm>
                <a:off x="2098636" y="3868430"/>
                <a:ext cx="549036" cy="409190"/>
                <a:chOff x="1724984" y="4038414"/>
                <a:chExt cx="549036" cy="409190"/>
              </a:xfrm>
            </p:grpSpPr>
            <p:cxnSp>
              <p:nvCxnSpPr>
                <p:cNvPr id="144" name="直接箭头连接符 143">
                  <a:extLst>
                    <a:ext uri="{FF2B5EF4-FFF2-40B4-BE49-F238E27FC236}">
                      <a16:creationId xmlns:a16="http://schemas.microsoft.com/office/drawing/2014/main" id="{94FF46F2-D105-4D79-8153-2120AE7A4B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箭头连接符 145">
                  <a:extLst>
                    <a:ext uri="{FF2B5EF4-FFF2-40B4-BE49-F238E27FC236}">
                      <a16:creationId xmlns:a16="http://schemas.microsoft.com/office/drawing/2014/main" id="{2B2D016D-88B5-4A63-80E1-78C21A33F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箭头连接符 147">
                  <a:extLst>
                    <a:ext uri="{FF2B5EF4-FFF2-40B4-BE49-F238E27FC236}">
                      <a16:creationId xmlns:a16="http://schemas.microsoft.com/office/drawing/2014/main" id="{55BB082A-9DF2-4A6C-BD75-88F3AD6F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箭头连接符 149">
                  <a:extLst>
                    <a:ext uri="{FF2B5EF4-FFF2-40B4-BE49-F238E27FC236}">
                      <a16:creationId xmlns:a16="http://schemas.microsoft.com/office/drawing/2014/main" id="{8888A48B-7F76-4050-801A-0A199E3DB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箭头连接符 150">
                  <a:extLst>
                    <a:ext uri="{FF2B5EF4-FFF2-40B4-BE49-F238E27FC236}">
                      <a16:creationId xmlns:a16="http://schemas.microsoft.com/office/drawing/2014/main" id="{4390D542-9F59-44EB-8F0C-3D0A2EEDCB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箭头连接符 151">
                  <a:extLst>
                    <a:ext uri="{FF2B5EF4-FFF2-40B4-BE49-F238E27FC236}">
                      <a16:creationId xmlns:a16="http://schemas.microsoft.com/office/drawing/2014/main" id="{E1763F24-1D0A-4C4B-B85F-F12FBC099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箭头连接符 152">
                  <a:extLst>
                    <a:ext uri="{FF2B5EF4-FFF2-40B4-BE49-F238E27FC236}">
                      <a16:creationId xmlns:a16="http://schemas.microsoft.com/office/drawing/2014/main" id="{ADC4D1D2-BDD0-4103-9932-5ECC092EF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34039" y="4377812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箭头连接符 153">
                  <a:extLst>
                    <a:ext uri="{FF2B5EF4-FFF2-40B4-BE49-F238E27FC236}">
                      <a16:creationId xmlns:a16="http://schemas.microsoft.com/office/drawing/2014/main" id="{53808724-68F9-4903-8D9D-7A4DFA674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CF9529AB-550B-4290-BE04-2A551B8CAA52}"/>
                  </a:ext>
                </a:extLst>
              </p:cNvPr>
              <p:cNvGrpSpPr/>
              <p:nvPr/>
            </p:nvGrpSpPr>
            <p:grpSpPr>
              <a:xfrm>
                <a:off x="2128161" y="3653258"/>
                <a:ext cx="539981" cy="409191"/>
                <a:chOff x="1724984" y="4038414"/>
                <a:chExt cx="539981" cy="409191"/>
              </a:xfrm>
            </p:grpSpPr>
            <p:cxnSp>
              <p:nvCxnSpPr>
                <p:cNvPr id="135" name="直接箭头连接符 134">
                  <a:extLst>
                    <a:ext uri="{FF2B5EF4-FFF2-40B4-BE49-F238E27FC236}">
                      <a16:creationId xmlns:a16="http://schemas.microsoft.com/office/drawing/2014/main" id="{8472F8C7-9E02-40BB-9F57-2B4A65085A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箭头连接符 136">
                  <a:extLst>
                    <a:ext uri="{FF2B5EF4-FFF2-40B4-BE49-F238E27FC236}">
                      <a16:creationId xmlns:a16="http://schemas.microsoft.com/office/drawing/2014/main" id="{50C6734A-CE20-4D65-828C-CC52B2F9E7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箭头连接符 137">
                  <a:extLst>
                    <a:ext uri="{FF2B5EF4-FFF2-40B4-BE49-F238E27FC236}">
                      <a16:creationId xmlns:a16="http://schemas.microsoft.com/office/drawing/2014/main" id="{8DA14EE1-FB80-45F1-87B9-4D8083954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箭头连接符 139">
                  <a:extLst>
                    <a:ext uri="{FF2B5EF4-FFF2-40B4-BE49-F238E27FC236}">
                      <a16:creationId xmlns:a16="http://schemas.microsoft.com/office/drawing/2014/main" id="{954859B4-90F3-4D4A-9B5F-B80CA2C63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箭头连接符 140">
                  <a:extLst>
                    <a:ext uri="{FF2B5EF4-FFF2-40B4-BE49-F238E27FC236}">
                      <a16:creationId xmlns:a16="http://schemas.microsoft.com/office/drawing/2014/main" id="{37E3ADA9-0901-419E-B1D8-0AF4355F6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箭头连接符 141">
                  <a:extLst>
                    <a:ext uri="{FF2B5EF4-FFF2-40B4-BE49-F238E27FC236}">
                      <a16:creationId xmlns:a16="http://schemas.microsoft.com/office/drawing/2014/main" id="{3B7FF33B-4C3E-4767-8C85-9982FD06C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箭头连接符 142">
                  <a:extLst>
                    <a:ext uri="{FF2B5EF4-FFF2-40B4-BE49-F238E27FC236}">
                      <a16:creationId xmlns:a16="http://schemas.microsoft.com/office/drawing/2014/main" id="{C817DFE0-FE40-4115-B650-B8E716390A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F0D27BEF-77FE-46BC-ADF4-C70394054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2635" y="2007906"/>
              <a:ext cx="3772854" cy="338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5C4EF979-637A-4B74-BE56-1ACC4A2AD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2635" y="1090552"/>
              <a:ext cx="2366425" cy="95077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37E0CE88-9495-4ECF-9E3C-E6D0825BCB1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484" y="1090552"/>
              <a:ext cx="0" cy="283960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762EA8B5-AEA6-4524-97E4-4D08617E0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0538" y="3861541"/>
              <a:ext cx="891128" cy="1691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DE4CB588-540D-4483-9868-A71F9A589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3909" y="1081088"/>
              <a:ext cx="891128" cy="1691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4C2B1C09-926C-4B64-A4AC-AE5863EA03A3}"/>
              </a:ext>
            </a:extLst>
          </p:cNvPr>
          <p:cNvSpPr/>
          <p:nvPr/>
        </p:nvSpPr>
        <p:spPr>
          <a:xfrm>
            <a:off x="6568866" y="4921974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2E0515-D0FB-452B-82F1-81958595F449}"/>
              </a:ext>
            </a:extLst>
          </p:cNvPr>
          <p:cNvSpPr/>
          <p:nvPr/>
        </p:nvSpPr>
        <p:spPr>
          <a:xfrm>
            <a:off x="6942399" y="4921963"/>
            <a:ext cx="364043" cy="325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2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2AC626-647C-4A00-9108-CC5D22610ADE}"/>
              </a:ext>
            </a:extLst>
          </p:cNvPr>
          <p:cNvSpPr/>
          <p:nvPr/>
        </p:nvSpPr>
        <p:spPr>
          <a:xfrm>
            <a:off x="7310947" y="4919602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3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D8B040-1807-48B7-B587-9A2C11F5C3E3}"/>
              </a:ext>
            </a:extLst>
          </p:cNvPr>
          <p:cNvSpPr/>
          <p:nvPr/>
        </p:nvSpPr>
        <p:spPr>
          <a:xfrm>
            <a:off x="7674060" y="4919602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4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4A079D-A48D-4614-841B-3BB9A9538B95}"/>
              </a:ext>
            </a:extLst>
          </p:cNvPr>
          <p:cNvSpPr/>
          <p:nvPr/>
        </p:nvSpPr>
        <p:spPr>
          <a:xfrm>
            <a:off x="9229717" y="4924765"/>
            <a:ext cx="427273" cy="322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15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A5DF4A-646F-45E2-B100-9D92F66AC217}"/>
              </a:ext>
            </a:extLst>
          </p:cNvPr>
          <p:cNvSpPr/>
          <p:nvPr/>
        </p:nvSpPr>
        <p:spPr>
          <a:xfrm>
            <a:off x="9656990" y="4924765"/>
            <a:ext cx="427273" cy="322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16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80440B-3CC3-4D93-9612-D04AFE940535}"/>
              </a:ext>
            </a:extLst>
          </p:cNvPr>
          <p:cNvSpPr/>
          <p:nvPr/>
        </p:nvSpPr>
        <p:spPr>
          <a:xfrm>
            <a:off x="10091457" y="4924765"/>
            <a:ext cx="1160792" cy="322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N</a:t>
            </a:r>
            <a:r>
              <a:rPr lang="LID4096" altLang="zh-CN" dirty="0"/>
              <a:t>um of tri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62617A3-F908-404D-AA7C-460F9BB064C4}"/>
              </a:ext>
            </a:extLst>
          </p:cNvPr>
          <p:cNvSpPr/>
          <p:nvPr/>
        </p:nvSpPr>
        <p:spPr>
          <a:xfrm>
            <a:off x="8035810" y="4924765"/>
            <a:ext cx="1230716" cy="325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r>
              <a:rPr lang="LID4096" altLang="zh-CN" dirty="0"/>
              <a:t>..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118D23-BF9D-4951-A8C2-E9D8F0E8AC60}"/>
              </a:ext>
            </a:extLst>
          </p:cNvPr>
          <p:cNvSpPr txBox="1"/>
          <p:nvPr/>
        </p:nvSpPr>
        <p:spPr>
          <a:xfrm>
            <a:off x="5012059" y="4919602"/>
            <a:ext cx="1470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dirty="0"/>
              <a:t>Each triangle </a:t>
            </a:r>
            <a:r>
              <a:rPr lang="de-DE" altLang="zh-CN" dirty="0"/>
              <a:t>V</a:t>
            </a:r>
            <a:r>
              <a:rPr lang="LID4096" altLang="zh-CN" dirty="0"/>
              <a:t>ertex:</a:t>
            </a:r>
            <a:endParaRPr lang="zh-CN" altLang="en-US" dirty="0"/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27C92E07-14BF-43C6-AC0F-68AB685D20CF}"/>
              </a:ext>
            </a:extLst>
          </p:cNvPr>
          <p:cNvSpPr/>
          <p:nvPr/>
        </p:nvSpPr>
        <p:spPr>
          <a:xfrm rot="5400000">
            <a:off x="8161605" y="3765604"/>
            <a:ext cx="329918" cy="351539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4E3AF49-E9BA-433A-BAC6-B31BEBB8CA2D}"/>
              </a:ext>
            </a:extLst>
          </p:cNvPr>
          <p:cNvSpPr txBox="1"/>
          <p:nvPr/>
        </p:nvSpPr>
        <p:spPr>
          <a:xfrm>
            <a:off x="7122722" y="5662110"/>
            <a:ext cx="357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zh-CN" dirty="0">
                <a:solidFill>
                  <a:srgbClr val="FF0000"/>
                </a:solidFill>
              </a:rPr>
              <a:t>I</a:t>
            </a:r>
            <a:r>
              <a:rPr lang="LID4096" altLang="zh-CN" dirty="0">
                <a:solidFill>
                  <a:srgbClr val="FF0000"/>
                </a:solidFill>
              </a:rPr>
              <a:t>ndices of related triangles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C792CA0-5392-459C-A4B9-B361924CE7D3}"/>
              </a:ext>
            </a:extLst>
          </p:cNvPr>
          <p:cNvSpPr/>
          <p:nvPr/>
        </p:nvSpPr>
        <p:spPr>
          <a:xfrm>
            <a:off x="6591301" y="3046726"/>
            <a:ext cx="351098" cy="325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21A522C-64CF-448B-8E1E-503C28BC6AA0}"/>
              </a:ext>
            </a:extLst>
          </p:cNvPr>
          <p:cNvSpPr/>
          <p:nvPr/>
        </p:nvSpPr>
        <p:spPr>
          <a:xfrm>
            <a:off x="6921399" y="3046715"/>
            <a:ext cx="364043" cy="325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2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C165433-8DB4-42B7-BDD2-EE97090078B8}"/>
              </a:ext>
            </a:extLst>
          </p:cNvPr>
          <p:cNvSpPr/>
          <p:nvPr/>
        </p:nvSpPr>
        <p:spPr>
          <a:xfrm>
            <a:off x="7289947" y="3044354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3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9D8CCC8-3BB5-4680-ADA0-2BFCF7C9AC28}"/>
              </a:ext>
            </a:extLst>
          </p:cNvPr>
          <p:cNvSpPr txBox="1"/>
          <p:nvPr/>
        </p:nvSpPr>
        <p:spPr>
          <a:xfrm>
            <a:off x="5040165" y="3044354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dirty="0"/>
              <a:t>Each Triangle:</a:t>
            </a:r>
            <a:endParaRPr lang="zh-CN" altLang="en-US" dirty="0"/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2670BD37-766C-4216-9800-965D51751E06}"/>
              </a:ext>
            </a:extLst>
          </p:cNvPr>
          <p:cNvSpPr/>
          <p:nvPr/>
        </p:nvSpPr>
        <p:spPr>
          <a:xfrm rot="5400000">
            <a:off x="7008195" y="3028994"/>
            <a:ext cx="232984" cy="110519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7E0144F-DFC1-4C7A-94CB-5BCA8C4BA496}"/>
              </a:ext>
            </a:extLst>
          </p:cNvPr>
          <p:cNvSpPr txBox="1"/>
          <p:nvPr/>
        </p:nvSpPr>
        <p:spPr>
          <a:xfrm>
            <a:off x="6551424" y="3724590"/>
            <a:ext cx="357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dirty="0">
                <a:solidFill>
                  <a:srgbClr val="FF0000"/>
                </a:solidFill>
              </a:rPr>
              <a:t>Indices of the three vertices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95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LID4096" altLang="zh-CN" dirty="0"/>
              <a:t> generation: Marching cubes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35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5B004047-89AC-49B7-B895-75142CB9ADBA}"/>
              </a:ext>
            </a:extLst>
          </p:cNvPr>
          <p:cNvSpPr txBox="1"/>
          <p:nvPr/>
        </p:nvSpPr>
        <p:spPr>
          <a:xfrm>
            <a:off x="6440511" y="2647283"/>
            <a:ext cx="5072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i="1" dirty="0">
                <a:solidFill>
                  <a:srgbClr val="FF0000"/>
                </a:solidFill>
              </a:rPr>
              <a:t>Normals.glcs:</a:t>
            </a:r>
          </a:p>
          <a:p>
            <a:r>
              <a:rPr lang="de-DE" altLang="zh-CN" dirty="0"/>
              <a:t>F</a:t>
            </a:r>
            <a:r>
              <a:rPr lang="LID4096" altLang="zh-CN" dirty="0"/>
              <a:t>or each vertex do:</a:t>
            </a:r>
          </a:p>
          <a:p>
            <a:pPr algn="l"/>
            <a:r>
              <a:rPr lang="LID4096" altLang="zh-CN" dirty="0"/>
              <a:t>1.</a:t>
            </a:r>
            <a:r>
              <a:rPr lang="de-DE" altLang="zh-CN" dirty="0"/>
              <a:t>C</a:t>
            </a:r>
            <a:r>
              <a:rPr lang="LID4096" altLang="zh-CN" dirty="0"/>
              <a:t>alculated the normals of each related triangle to get the vertex normal.</a:t>
            </a:r>
          </a:p>
        </p:txBody>
      </p:sp>
      <p:pic>
        <p:nvPicPr>
          <p:cNvPr id="147" name="图片 146">
            <a:extLst>
              <a:ext uri="{FF2B5EF4-FFF2-40B4-BE49-F238E27FC236}">
                <a16:creationId xmlns:a16="http://schemas.microsoft.com/office/drawing/2014/main" id="{CD65493E-AA61-456E-8FA5-4166D019D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42" y="4459817"/>
            <a:ext cx="3333750" cy="157162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9B6DEE9C-2855-4BB0-A7BA-0F78BA046517}"/>
              </a:ext>
            </a:extLst>
          </p:cNvPr>
          <p:cNvGrpSpPr/>
          <p:nvPr/>
        </p:nvGrpSpPr>
        <p:grpSpPr>
          <a:xfrm>
            <a:off x="1610549" y="1060354"/>
            <a:ext cx="2720476" cy="2856683"/>
            <a:chOff x="1732664" y="1081088"/>
            <a:chExt cx="3782825" cy="3867839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12E3127C-926E-4EF1-AE48-A1702106F052}"/>
                </a:ext>
              </a:extLst>
            </p:cNvPr>
            <p:cNvGrpSpPr/>
            <p:nvPr/>
          </p:nvGrpSpPr>
          <p:grpSpPr>
            <a:xfrm>
              <a:off x="1732664" y="2022664"/>
              <a:ext cx="3772850" cy="2926263"/>
              <a:chOff x="1562578" y="2519481"/>
              <a:chExt cx="2247971" cy="2000248"/>
            </a:xfrm>
          </p:grpSpPr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63463D9D-03C7-489B-B019-9A70D786B31D}"/>
                  </a:ext>
                </a:extLst>
              </p:cNvPr>
              <p:cNvGrpSpPr/>
              <p:nvPr/>
            </p:nvGrpSpPr>
            <p:grpSpPr>
              <a:xfrm>
                <a:off x="1724984" y="4038414"/>
                <a:ext cx="549036" cy="409191"/>
                <a:chOff x="1724984" y="4038414"/>
                <a:chExt cx="549036" cy="409191"/>
              </a:xfrm>
            </p:grpSpPr>
            <p:cxnSp>
              <p:nvCxnSpPr>
                <p:cNvPr id="198" name="直接箭头连接符 197">
                  <a:extLst>
                    <a:ext uri="{FF2B5EF4-FFF2-40B4-BE49-F238E27FC236}">
                      <a16:creationId xmlns:a16="http://schemas.microsoft.com/office/drawing/2014/main" id="{C563442C-3C5D-4F51-9B14-F7EB8CE80C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4039" y="4447605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箭头连接符 198">
                  <a:extLst>
                    <a:ext uri="{FF2B5EF4-FFF2-40B4-BE49-F238E27FC236}">
                      <a16:creationId xmlns:a16="http://schemas.microsoft.com/office/drawing/2014/main" id="{2A2ADD75-6EED-4CB3-8966-D789C1A59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箭头连接符 199">
                  <a:extLst>
                    <a:ext uri="{FF2B5EF4-FFF2-40B4-BE49-F238E27FC236}">
                      <a16:creationId xmlns:a16="http://schemas.microsoft.com/office/drawing/2014/main" id="{8B618632-E49E-4750-85F3-2E119EF85D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4039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箭头连接符 200">
                  <a:extLst>
                    <a:ext uri="{FF2B5EF4-FFF2-40B4-BE49-F238E27FC236}">
                      <a16:creationId xmlns:a16="http://schemas.microsoft.com/office/drawing/2014/main" id="{DFFEC19E-8EB8-4FD9-AB52-B55B29189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箭头连接符 201">
                  <a:extLst>
                    <a:ext uri="{FF2B5EF4-FFF2-40B4-BE49-F238E27FC236}">
                      <a16:creationId xmlns:a16="http://schemas.microsoft.com/office/drawing/2014/main" id="{DCBAEB8E-0F47-428B-A23D-555CE44963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箭头连接符 202">
                  <a:extLst>
                    <a:ext uri="{FF2B5EF4-FFF2-40B4-BE49-F238E27FC236}">
                      <a16:creationId xmlns:a16="http://schemas.microsoft.com/office/drawing/2014/main" id="{DFF06A1F-56D0-4F18-B6A4-D3BCC05F4D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箭头连接符 203">
                  <a:extLst>
                    <a:ext uri="{FF2B5EF4-FFF2-40B4-BE49-F238E27FC236}">
                      <a16:creationId xmlns:a16="http://schemas.microsoft.com/office/drawing/2014/main" id="{73269642-A002-45FF-BE88-A80C3006A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箭头连接符 204">
                  <a:extLst>
                    <a:ext uri="{FF2B5EF4-FFF2-40B4-BE49-F238E27FC236}">
                      <a16:creationId xmlns:a16="http://schemas.microsoft.com/office/drawing/2014/main" id="{030FBE93-648E-413D-A034-FB950597E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箭头连接符 205">
                  <a:extLst>
                    <a:ext uri="{FF2B5EF4-FFF2-40B4-BE49-F238E27FC236}">
                      <a16:creationId xmlns:a16="http://schemas.microsoft.com/office/drawing/2014/main" id="{D5358CF4-871F-4F73-86D0-2602D49DAA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箭头连接符 206">
                  <a:extLst>
                    <a:ext uri="{FF2B5EF4-FFF2-40B4-BE49-F238E27FC236}">
                      <a16:creationId xmlns:a16="http://schemas.microsoft.com/office/drawing/2014/main" id="{6D4689EE-FDE5-4909-BEAB-426A66F55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箭头连接符 207">
                  <a:extLst>
                    <a:ext uri="{FF2B5EF4-FFF2-40B4-BE49-F238E27FC236}">
                      <a16:creationId xmlns:a16="http://schemas.microsoft.com/office/drawing/2014/main" id="{41070AB9-7249-4971-B628-760FC7C1B8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34039" y="4377812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箭头连接符 208">
                  <a:extLst>
                    <a:ext uri="{FF2B5EF4-FFF2-40B4-BE49-F238E27FC236}">
                      <a16:creationId xmlns:a16="http://schemas.microsoft.com/office/drawing/2014/main" id="{4181143E-92EA-4CF3-94A8-EACA8CD9D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ED459BE4-107A-451E-9169-C5E726E88B7B}"/>
                  </a:ext>
                </a:extLst>
              </p:cNvPr>
              <p:cNvGrpSpPr/>
              <p:nvPr/>
            </p:nvGrpSpPr>
            <p:grpSpPr>
              <a:xfrm>
                <a:off x="2101688" y="4038414"/>
                <a:ext cx="549035" cy="409191"/>
                <a:chOff x="1724985" y="4038414"/>
                <a:chExt cx="549035" cy="409191"/>
              </a:xfrm>
            </p:grpSpPr>
            <p:cxnSp>
              <p:nvCxnSpPr>
                <p:cNvPr id="190" name="直接箭头连接符 189">
                  <a:extLst>
                    <a:ext uri="{FF2B5EF4-FFF2-40B4-BE49-F238E27FC236}">
                      <a16:creationId xmlns:a16="http://schemas.microsoft.com/office/drawing/2014/main" id="{36858791-7770-4D0F-9BFB-C8399EE6E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4039" y="4447605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箭头连接符 190">
                  <a:extLst>
                    <a:ext uri="{FF2B5EF4-FFF2-40B4-BE49-F238E27FC236}">
                      <a16:creationId xmlns:a16="http://schemas.microsoft.com/office/drawing/2014/main" id="{4337F70D-7437-4FE4-A4A7-1444DA0FC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箭头连接符 191">
                  <a:extLst>
                    <a:ext uri="{FF2B5EF4-FFF2-40B4-BE49-F238E27FC236}">
                      <a16:creationId xmlns:a16="http://schemas.microsoft.com/office/drawing/2014/main" id="{84E54CAE-67DF-43C5-987D-EF3BC7132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箭头连接符 192">
                  <a:extLst>
                    <a:ext uri="{FF2B5EF4-FFF2-40B4-BE49-F238E27FC236}">
                      <a16:creationId xmlns:a16="http://schemas.microsoft.com/office/drawing/2014/main" id="{B6E6BB2E-1FF4-4A21-90CF-15B804277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箭头连接符 193">
                  <a:extLst>
                    <a:ext uri="{FF2B5EF4-FFF2-40B4-BE49-F238E27FC236}">
                      <a16:creationId xmlns:a16="http://schemas.microsoft.com/office/drawing/2014/main" id="{0424B3FB-4C2B-46DE-ADDF-96B52CD04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箭头连接符 194">
                  <a:extLst>
                    <a:ext uri="{FF2B5EF4-FFF2-40B4-BE49-F238E27FC236}">
                      <a16:creationId xmlns:a16="http://schemas.microsoft.com/office/drawing/2014/main" id="{F42C9EE4-B3DD-4494-B64E-8C0CD1F6D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箭头连接符 195">
                  <a:extLst>
                    <a:ext uri="{FF2B5EF4-FFF2-40B4-BE49-F238E27FC236}">
                      <a16:creationId xmlns:a16="http://schemas.microsoft.com/office/drawing/2014/main" id="{1EE126A0-AF99-4BFA-BA56-C180DC4E0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箭头连接符 196">
                  <a:extLst>
                    <a:ext uri="{FF2B5EF4-FFF2-40B4-BE49-F238E27FC236}">
                      <a16:creationId xmlns:a16="http://schemas.microsoft.com/office/drawing/2014/main" id="{AE9917FF-9BFA-4824-95C9-661FA348F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4F977BBD-429A-400D-8F0E-8ADEE3E563C1}"/>
                  </a:ext>
                </a:extLst>
              </p:cNvPr>
              <p:cNvGrpSpPr/>
              <p:nvPr/>
            </p:nvGrpSpPr>
            <p:grpSpPr>
              <a:xfrm>
                <a:off x="1562578" y="2519481"/>
                <a:ext cx="2247971" cy="2000248"/>
                <a:chOff x="1493049" y="2154791"/>
                <a:chExt cx="1372912" cy="1103525"/>
              </a:xfrm>
            </p:grpSpPr>
            <p:cxnSp>
              <p:nvCxnSpPr>
                <p:cNvPr id="187" name="直接箭头连接符 186">
                  <a:extLst>
                    <a:ext uri="{FF2B5EF4-FFF2-40B4-BE49-F238E27FC236}">
                      <a16:creationId xmlns:a16="http://schemas.microsoft.com/office/drawing/2014/main" id="{43BA9F90-7BCE-417D-90F9-C57AC49E0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6676" y="2854631"/>
                  <a:ext cx="871103" cy="403685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箭头连接符 187">
                  <a:extLst>
                    <a:ext uri="{FF2B5EF4-FFF2-40B4-BE49-F238E27FC236}">
                      <a16:creationId xmlns:a16="http://schemas.microsoft.com/office/drawing/2014/main" id="{7B9035A7-25C9-40D5-BFDC-2AB1CA557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93049" y="3241587"/>
                  <a:ext cx="1372912" cy="12756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箭头连接符 188">
                  <a:extLst>
                    <a:ext uri="{FF2B5EF4-FFF2-40B4-BE49-F238E27FC236}">
                      <a16:creationId xmlns:a16="http://schemas.microsoft.com/office/drawing/2014/main" id="{000B9AEF-67D9-4EE5-8664-8A7C8A0FA6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2354" y="2154791"/>
                  <a:ext cx="0" cy="1101392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524EEFEA-DF34-4A65-BA77-7BD7671FA5F5}"/>
                  </a:ext>
                </a:extLst>
              </p:cNvPr>
              <p:cNvGrpSpPr/>
              <p:nvPr/>
            </p:nvGrpSpPr>
            <p:grpSpPr>
              <a:xfrm>
                <a:off x="2520158" y="4036241"/>
                <a:ext cx="501561" cy="411362"/>
                <a:chOff x="1724985" y="4038414"/>
                <a:chExt cx="501561" cy="411362"/>
              </a:xfrm>
            </p:grpSpPr>
            <p:cxnSp>
              <p:nvCxnSpPr>
                <p:cNvPr id="179" name="直接箭头连接符 178">
                  <a:extLst>
                    <a:ext uri="{FF2B5EF4-FFF2-40B4-BE49-F238E27FC236}">
                      <a16:creationId xmlns:a16="http://schemas.microsoft.com/office/drawing/2014/main" id="{807B0755-BA9A-4374-9CBB-CBBC25E5A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34039" y="4447605"/>
                  <a:ext cx="326633" cy="2171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箭头连接符 179">
                  <a:extLst>
                    <a:ext uri="{FF2B5EF4-FFF2-40B4-BE49-F238E27FC236}">
                      <a16:creationId xmlns:a16="http://schemas.microsoft.com/office/drawing/2014/main" id="{F05572FA-18B8-4B3D-B18E-E5A6B3DA3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30423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箭头连接符 180">
                  <a:extLst>
                    <a:ext uri="{FF2B5EF4-FFF2-40B4-BE49-F238E27FC236}">
                      <a16:creationId xmlns:a16="http://schemas.microsoft.com/office/drawing/2014/main" id="{2ECA983A-54C2-42AF-AA4B-9D070A54A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60671" y="4095808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箭头连接符 181">
                  <a:extLst>
                    <a:ext uri="{FF2B5EF4-FFF2-40B4-BE49-F238E27FC236}">
                      <a16:creationId xmlns:a16="http://schemas.microsoft.com/office/drawing/2014/main" id="{3581C9FE-3885-491F-9467-59AF7A200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63270" y="4040011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箭头连接符 182">
                  <a:extLst>
                    <a:ext uri="{FF2B5EF4-FFF2-40B4-BE49-F238E27FC236}">
                      <a16:creationId xmlns:a16="http://schemas.microsoft.com/office/drawing/2014/main" id="{83FDD8DE-BBA7-4039-9A99-07C571E28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62451" cy="0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箭头连接符 183">
                  <a:extLst>
                    <a:ext uri="{FF2B5EF4-FFF2-40B4-BE49-F238E27FC236}">
                      <a16:creationId xmlns:a16="http://schemas.microsoft.com/office/drawing/2014/main" id="{D2F72C00-48D2-4633-8191-507C3ACFB1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2654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箭头连接符 184">
                  <a:extLst>
                    <a:ext uri="{FF2B5EF4-FFF2-40B4-BE49-F238E27FC236}">
                      <a16:creationId xmlns:a16="http://schemas.microsoft.com/office/drawing/2014/main" id="{A84830EA-B95A-41A9-BD67-AD60F822B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59920" y="4383735"/>
                  <a:ext cx="162948" cy="63756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箭头连接符 185">
                  <a:extLst>
                    <a:ext uri="{FF2B5EF4-FFF2-40B4-BE49-F238E27FC236}">
                      <a16:creationId xmlns:a16="http://schemas.microsoft.com/office/drawing/2014/main" id="{57074412-5CBB-4143-BA30-8117D49F86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24616" cy="2173"/>
                </a:xfrm>
                <a:prstGeom prst="straightConnector1">
                  <a:avLst/>
                </a:prstGeom>
              </p:spPr>
              <p:style>
                <a:lnRef idx="2">
                  <a:schemeClr val="accent4"/>
                </a:lnRef>
                <a:fillRef idx="0">
                  <a:schemeClr val="accent4"/>
                </a:fillRef>
                <a:effectRef idx="1">
                  <a:schemeClr val="accent4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82171340-CA19-4F17-A3B9-9D2FC17D9FB5}"/>
                  </a:ext>
                </a:extLst>
              </p:cNvPr>
              <p:cNvGrpSpPr/>
              <p:nvPr/>
            </p:nvGrpSpPr>
            <p:grpSpPr>
              <a:xfrm>
                <a:off x="1726145" y="3650351"/>
                <a:ext cx="539981" cy="409191"/>
                <a:chOff x="1724984" y="4038414"/>
                <a:chExt cx="539981" cy="409191"/>
              </a:xfrm>
            </p:grpSpPr>
            <p:cxnSp>
              <p:nvCxnSpPr>
                <p:cNvPr id="171" name="直接箭头连接符 170">
                  <a:extLst>
                    <a:ext uri="{FF2B5EF4-FFF2-40B4-BE49-F238E27FC236}">
                      <a16:creationId xmlns:a16="http://schemas.microsoft.com/office/drawing/2014/main" id="{54E20434-9CF9-4B83-A142-797356742D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箭头连接符 171">
                  <a:extLst>
                    <a:ext uri="{FF2B5EF4-FFF2-40B4-BE49-F238E27FC236}">
                      <a16:creationId xmlns:a16="http://schemas.microsoft.com/office/drawing/2014/main" id="{DAB2DCA6-F990-4E22-B428-880189FED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4039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箭头连接符 172">
                  <a:extLst>
                    <a:ext uri="{FF2B5EF4-FFF2-40B4-BE49-F238E27FC236}">
                      <a16:creationId xmlns:a16="http://schemas.microsoft.com/office/drawing/2014/main" id="{C6056417-BBA7-442E-AE84-9A7993325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箭头连接符 173">
                  <a:extLst>
                    <a:ext uri="{FF2B5EF4-FFF2-40B4-BE49-F238E27FC236}">
                      <a16:creationId xmlns:a16="http://schemas.microsoft.com/office/drawing/2014/main" id="{4E84DAEB-7F2E-4B03-8E8C-5FF16D043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箭头连接符 174">
                  <a:extLst>
                    <a:ext uri="{FF2B5EF4-FFF2-40B4-BE49-F238E27FC236}">
                      <a16:creationId xmlns:a16="http://schemas.microsoft.com/office/drawing/2014/main" id="{FA42BB8D-1EA5-472F-98DF-BA9E281D9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箭头连接符 175">
                  <a:extLst>
                    <a:ext uri="{FF2B5EF4-FFF2-40B4-BE49-F238E27FC236}">
                      <a16:creationId xmlns:a16="http://schemas.microsoft.com/office/drawing/2014/main" id="{CE57E7E6-2F85-4FAF-9BD4-D93B41B2F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箭头连接符 176">
                  <a:extLst>
                    <a:ext uri="{FF2B5EF4-FFF2-40B4-BE49-F238E27FC236}">
                      <a16:creationId xmlns:a16="http://schemas.microsoft.com/office/drawing/2014/main" id="{9BD4A524-E345-4076-8EAC-1F025729B9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箭头连接符 177">
                  <a:extLst>
                    <a:ext uri="{FF2B5EF4-FFF2-40B4-BE49-F238E27FC236}">
                      <a16:creationId xmlns:a16="http://schemas.microsoft.com/office/drawing/2014/main" id="{044F2C22-3CAE-4A68-80EA-4592B8923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组合 129">
                <a:extLst>
                  <a:ext uri="{FF2B5EF4-FFF2-40B4-BE49-F238E27FC236}">
                    <a16:creationId xmlns:a16="http://schemas.microsoft.com/office/drawing/2014/main" id="{3AB72020-C6D4-4778-8891-870137173FD4}"/>
                  </a:ext>
                </a:extLst>
              </p:cNvPr>
              <p:cNvGrpSpPr/>
              <p:nvPr/>
            </p:nvGrpSpPr>
            <p:grpSpPr>
              <a:xfrm>
                <a:off x="1724984" y="3283415"/>
                <a:ext cx="539981" cy="409191"/>
                <a:chOff x="1724984" y="4038414"/>
                <a:chExt cx="539981" cy="409191"/>
              </a:xfrm>
            </p:grpSpPr>
            <p:cxnSp>
              <p:nvCxnSpPr>
                <p:cNvPr id="163" name="直接箭头连接符 162">
                  <a:extLst>
                    <a:ext uri="{FF2B5EF4-FFF2-40B4-BE49-F238E27FC236}">
                      <a16:creationId xmlns:a16="http://schemas.microsoft.com/office/drawing/2014/main" id="{ED40FD73-7C8E-4B69-80B8-ECAE2D3009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箭头连接符 163">
                  <a:extLst>
                    <a:ext uri="{FF2B5EF4-FFF2-40B4-BE49-F238E27FC236}">
                      <a16:creationId xmlns:a16="http://schemas.microsoft.com/office/drawing/2014/main" id="{0082225B-41FC-48A6-AF7D-C2936BC75B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34039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箭头连接符 164">
                  <a:extLst>
                    <a:ext uri="{FF2B5EF4-FFF2-40B4-BE49-F238E27FC236}">
                      <a16:creationId xmlns:a16="http://schemas.microsoft.com/office/drawing/2014/main" id="{75B884B0-6F22-424F-95E9-3DD0460192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箭头连接符 165">
                  <a:extLst>
                    <a:ext uri="{FF2B5EF4-FFF2-40B4-BE49-F238E27FC236}">
                      <a16:creationId xmlns:a16="http://schemas.microsoft.com/office/drawing/2014/main" id="{12EF53E7-54EB-4FE5-9C2D-F93CE33582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箭头连接符 166">
                  <a:extLst>
                    <a:ext uri="{FF2B5EF4-FFF2-40B4-BE49-F238E27FC236}">
                      <a16:creationId xmlns:a16="http://schemas.microsoft.com/office/drawing/2014/main" id="{974A2306-D50D-4DA8-833E-9DF7825BF9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箭头连接符 167">
                  <a:extLst>
                    <a:ext uri="{FF2B5EF4-FFF2-40B4-BE49-F238E27FC236}">
                      <a16:creationId xmlns:a16="http://schemas.microsoft.com/office/drawing/2014/main" id="{EB51902D-DF9C-4B9F-8153-52A73FC4CD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接箭头连接符 168">
                  <a:extLst>
                    <a:ext uri="{FF2B5EF4-FFF2-40B4-BE49-F238E27FC236}">
                      <a16:creationId xmlns:a16="http://schemas.microsoft.com/office/drawing/2014/main" id="{FD4D0BC0-C583-471E-8A2C-0C57DA08B3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直接箭头连接符 169">
                  <a:extLst>
                    <a:ext uri="{FF2B5EF4-FFF2-40B4-BE49-F238E27FC236}">
                      <a16:creationId xmlns:a16="http://schemas.microsoft.com/office/drawing/2014/main" id="{2C766709-A34E-4165-B65E-4CBB237E39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组合 131">
                <a:extLst>
                  <a:ext uri="{FF2B5EF4-FFF2-40B4-BE49-F238E27FC236}">
                    <a16:creationId xmlns:a16="http://schemas.microsoft.com/office/drawing/2014/main" id="{D4DCE90A-301D-4349-B622-7D6454A43472}"/>
                  </a:ext>
                </a:extLst>
              </p:cNvPr>
              <p:cNvGrpSpPr/>
              <p:nvPr/>
            </p:nvGrpSpPr>
            <p:grpSpPr>
              <a:xfrm>
                <a:off x="1908809" y="3954853"/>
                <a:ext cx="549036" cy="409190"/>
                <a:chOff x="1724984" y="4038414"/>
                <a:chExt cx="549036" cy="409190"/>
              </a:xfrm>
            </p:grpSpPr>
            <p:cxnSp>
              <p:nvCxnSpPr>
                <p:cNvPr id="155" name="直接箭头连接符 154">
                  <a:extLst>
                    <a:ext uri="{FF2B5EF4-FFF2-40B4-BE49-F238E27FC236}">
                      <a16:creationId xmlns:a16="http://schemas.microsoft.com/office/drawing/2014/main" id="{F6279743-3779-4AAC-A2AF-414B4C406C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箭头连接符 155">
                  <a:extLst>
                    <a:ext uri="{FF2B5EF4-FFF2-40B4-BE49-F238E27FC236}">
                      <a16:creationId xmlns:a16="http://schemas.microsoft.com/office/drawing/2014/main" id="{06C19267-4368-4AA6-85F5-C5C3E32315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箭头连接符 156">
                  <a:extLst>
                    <a:ext uri="{FF2B5EF4-FFF2-40B4-BE49-F238E27FC236}">
                      <a16:creationId xmlns:a16="http://schemas.microsoft.com/office/drawing/2014/main" id="{576CB7E7-7694-4331-B07D-43A1D47AC1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箭头连接符 157">
                  <a:extLst>
                    <a:ext uri="{FF2B5EF4-FFF2-40B4-BE49-F238E27FC236}">
                      <a16:creationId xmlns:a16="http://schemas.microsoft.com/office/drawing/2014/main" id="{B18C9C95-C8F2-4A0A-A1EB-18B52BDEA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箭头连接符 158">
                  <a:extLst>
                    <a:ext uri="{FF2B5EF4-FFF2-40B4-BE49-F238E27FC236}">
                      <a16:creationId xmlns:a16="http://schemas.microsoft.com/office/drawing/2014/main" id="{765CCC5A-B4FC-4390-928A-7A52D9C853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箭头连接符 159">
                  <a:extLst>
                    <a:ext uri="{FF2B5EF4-FFF2-40B4-BE49-F238E27FC236}">
                      <a16:creationId xmlns:a16="http://schemas.microsoft.com/office/drawing/2014/main" id="{2BE9FD0D-2A16-4C58-B886-32F08BE88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箭头连接符 160">
                  <a:extLst>
                    <a:ext uri="{FF2B5EF4-FFF2-40B4-BE49-F238E27FC236}">
                      <a16:creationId xmlns:a16="http://schemas.microsoft.com/office/drawing/2014/main" id="{B34D596A-9F34-4452-B141-C3601B1496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34039" y="4377812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箭头连接符 161">
                  <a:extLst>
                    <a:ext uri="{FF2B5EF4-FFF2-40B4-BE49-F238E27FC236}">
                      <a16:creationId xmlns:a16="http://schemas.microsoft.com/office/drawing/2014/main" id="{0F3A3EF6-F79B-4732-AE6F-F4672D049E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986C679D-7BB4-4015-AEFD-5F24E80B9390}"/>
                  </a:ext>
                </a:extLst>
              </p:cNvPr>
              <p:cNvGrpSpPr/>
              <p:nvPr/>
            </p:nvGrpSpPr>
            <p:grpSpPr>
              <a:xfrm>
                <a:off x="2098636" y="3868430"/>
                <a:ext cx="549036" cy="409190"/>
                <a:chOff x="1724984" y="4038414"/>
                <a:chExt cx="549036" cy="409190"/>
              </a:xfrm>
            </p:grpSpPr>
            <p:cxnSp>
              <p:nvCxnSpPr>
                <p:cNvPr id="144" name="直接箭头连接符 143">
                  <a:extLst>
                    <a:ext uri="{FF2B5EF4-FFF2-40B4-BE49-F238E27FC236}">
                      <a16:creationId xmlns:a16="http://schemas.microsoft.com/office/drawing/2014/main" id="{94FF46F2-D105-4D79-8153-2120AE7A4B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箭头连接符 145">
                  <a:extLst>
                    <a:ext uri="{FF2B5EF4-FFF2-40B4-BE49-F238E27FC236}">
                      <a16:creationId xmlns:a16="http://schemas.microsoft.com/office/drawing/2014/main" id="{2B2D016D-88B5-4A63-80E1-78C21A33F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箭头连接符 147">
                  <a:extLst>
                    <a:ext uri="{FF2B5EF4-FFF2-40B4-BE49-F238E27FC236}">
                      <a16:creationId xmlns:a16="http://schemas.microsoft.com/office/drawing/2014/main" id="{55BB082A-9DF2-4A6C-BD75-88F3AD6F2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箭头连接符 149">
                  <a:extLst>
                    <a:ext uri="{FF2B5EF4-FFF2-40B4-BE49-F238E27FC236}">
                      <a16:creationId xmlns:a16="http://schemas.microsoft.com/office/drawing/2014/main" id="{8888A48B-7F76-4050-801A-0A199E3DB3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箭头连接符 150">
                  <a:extLst>
                    <a:ext uri="{FF2B5EF4-FFF2-40B4-BE49-F238E27FC236}">
                      <a16:creationId xmlns:a16="http://schemas.microsoft.com/office/drawing/2014/main" id="{4390D542-9F59-44EB-8F0C-3D0A2EEDCB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接箭头连接符 151">
                  <a:extLst>
                    <a:ext uri="{FF2B5EF4-FFF2-40B4-BE49-F238E27FC236}">
                      <a16:creationId xmlns:a16="http://schemas.microsoft.com/office/drawing/2014/main" id="{E1763F24-1D0A-4C4B-B85F-F12FBC099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82337" y="4038414"/>
                  <a:ext cx="0" cy="346002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箭头连接符 152">
                  <a:extLst>
                    <a:ext uri="{FF2B5EF4-FFF2-40B4-BE49-F238E27FC236}">
                      <a16:creationId xmlns:a16="http://schemas.microsoft.com/office/drawing/2014/main" id="{ADC4D1D2-BDD0-4103-9932-5ECC092EF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34039" y="4377812"/>
                  <a:ext cx="157353" cy="63189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箭头连接符 153">
                  <a:extLst>
                    <a:ext uri="{FF2B5EF4-FFF2-40B4-BE49-F238E27FC236}">
                      <a16:creationId xmlns:a16="http://schemas.microsoft.com/office/drawing/2014/main" id="{53808724-68F9-4903-8D9D-7A4DFA674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91392" y="4377812"/>
                  <a:ext cx="382628" cy="0"/>
                </a:xfrm>
                <a:prstGeom prst="straightConnector1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CF9529AB-550B-4290-BE04-2A551B8CAA52}"/>
                  </a:ext>
                </a:extLst>
              </p:cNvPr>
              <p:cNvGrpSpPr/>
              <p:nvPr/>
            </p:nvGrpSpPr>
            <p:grpSpPr>
              <a:xfrm>
                <a:off x="2128161" y="3653258"/>
                <a:ext cx="539981" cy="409191"/>
                <a:chOff x="1724984" y="4038414"/>
                <a:chExt cx="539981" cy="409191"/>
              </a:xfrm>
            </p:grpSpPr>
            <p:cxnSp>
              <p:nvCxnSpPr>
                <p:cNvPr id="135" name="直接箭头连接符 134">
                  <a:extLst>
                    <a:ext uri="{FF2B5EF4-FFF2-40B4-BE49-F238E27FC236}">
                      <a16:creationId xmlns:a16="http://schemas.microsoft.com/office/drawing/2014/main" id="{8472F8C7-9E02-40BB-9F57-2B4A65085A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985" y="4101603"/>
                  <a:ext cx="382628" cy="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箭头连接符 136">
                  <a:extLst>
                    <a:ext uri="{FF2B5EF4-FFF2-40B4-BE49-F238E27FC236}">
                      <a16:creationId xmlns:a16="http://schemas.microsoft.com/office/drawing/2014/main" id="{50C6734A-CE20-4D65-828C-CC52B2F9E7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07613" y="4101603"/>
                  <a:ext cx="0" cy="34600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箭头连接符 137">
                  <a:extLst>
                    <a:ext uri="{FF2B5EF4-FFF2-40B4-BE49-F238E27FC236}">
                      <a16:creationId xmlns:a16="http://schemas.microsoft.com/office/drawing/2014/main" id="{8DA14EE1-FB80-45F1-87B9-4D8083954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24984" y="4038414"/>
                  <a:ext cx="157353" cy="63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直接箭头连接符 139">
                  <a:extLst>
                    <a:ext uri="{FF2B5EF4-FFF2-40B4-BE49-F238E27FC236}">
                      <a16:creationId xmlns:a16="http://schemas.microsoft.com/office/drawing/2014/main" id="{954859B4-90F3-4D4A-9B5F-B80CA2C63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038414"/>
                  <a:ext cx="163276" cy="63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箭头连接符 140">
                  <a:extLst>
                    <a:ext uri="{FF2B5EF4-FFF2-40B4-BE49-F238E27FC236}">
                      <a16:creationId xmlns:a16="http://schemas.microsoft.com/office/drawing/2014/main" id="{37E3ADA9-0901-419E-B1D8-0AF4355F6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64094" y="4038414"/>
                  <a:ext cx="382628" cy="0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箭头连接符 141">
                  <a:extLst>
                    <a:ext uri="{FF2B5EF4-FFF2-40B4-BE49-F238E27FC236}">
                      <a16:creationId xmlns:a16="http://schemas.microsoft.com/office/drawing/2014/main" id="{3B7FF33B-4C3E-4767-8C85-9982FD06C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4965" y="4038414"/>
                  <a:ext cx="0" cy="346002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箭头连接符 142">
                  <a:extLst>
                    <a:ext uri="{FF2B5EF4-FFF2-40B4-BE49-F238E27FC236}">
                      <a16:creationId xmlns:a16="http://schemas.microsoft.com/office/drawing/2014/main" id="{C817DFE0-FE40-4115-B650-B8E716390A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1689" y="4384415"/>
                  <a:ext cx="163276" cy="6318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F0D27BEF-77FE-46BC-ADF4-C70394054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2635" y="2007906"/>
              <a:ext cx="3772854" cy="3382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5C4EF979-637A-4B74-BE56-1ACC4A2AD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2635" y="1090552"/>
              <a:ext cx="2366425" cy="95077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37E0CE88-9495-4ECF-9E3C-E6D0825BCB1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484" y="1090552"/>
              <a:ext cx="0" cy="283960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762EA8B5-AEA6-4524-97E4-4D08617E09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0538" y="3861541"/>
              <a:ext cx="891128" cy="1691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DE4CB588-540D-4483-9868-A71F9A589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3909" y="1081088"/>
              <a:ext cx="891128" cy="1691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9021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r>
              <a:rPr lang="LID4096" altLang="zh-CN" dirty="0"/>
              <a:t> generation: Marching cubes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36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69CBEC-7646-49D9-B1C9-7AB277E40AFB}"/>
              </a:ext>
            </a:extLst>
          </p:cNvPr>
          <p:cNvSpPr/>
          <p:nvPr/>
        </p:nvSpPr>
        <p:spPr>
          <a:xfrm>
            <a:off x="2742584" y="1359883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43EBFD-0C86-4DB9-9124-6F2D9CD39E07}"/>
              </a:ext>
            </a:extLst>
          </p:cNvPr>
          <p:cNvSpPr/>
          <p:nvPr/>
        </p:nvSpPr>
        <p:spPr>
          <a:xfrm>
            <a:off x="3116117" y="1359872"/>
            <a:ext cx="364043" cy="325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2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4A2F1A-CCA8-495C-988C-3A7E378BB33F}"/>
              </a:ext>
            </a:extLst>
          </p:cNvPr>
          <p:cNvSpPr/>
          <p:nvPr/>
        </p:nvSpPr>
        <p:spPr>
          <a:xfrm>
            <a:off x="3484665" y="1357511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3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1BB1F2-69ED-4B74-845C-05F9C6D807FF}"/>
              </a:ext>
            </a:extLst>
          </p:cNvPr>
          <p:cNvSpPr/>
          <p:nvPr/>
        </p:nvSpPr>
        <p:spPr>
          <a:xfrm>
            <a:off x="3847778" y="1357511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4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81A0106-A558-44A3-B76C-39AC4DEFB9CD}"/>
              </a:ext>
            </a:extLst>
          </p:cNvPr>
          <p:cNvSpPr/>
          <p:nvPr/>
        </p:nvSpPr>
        <p:spPr>
          <a:xfrm>
            <a:off x="5403435" y="1362674"/>
            <a:ext cx="427273" cy="322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15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9D697A-7F71-484E-AB0B-695E8547F015}"/>
              </a:ext>
            </a:extLst>
          </p:cNvPr>
          <p:cNvSpPr/>
          <p:nvPr/>
        </p:nvSpPr>
        <p:spPr>
          <a:xfrm>
            <a:off x="5830708" y="1362674"/>
            <a:ext cx="427273" cy="322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LID4096" altLang="zh-CN" dirty="0"/>
              <a:t>16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D120517-7268-4F48-A448-46C4DB143C27}"/>
              </a:ext>
            </a:extLst>
          </p:cNvPr>
          <p:cNvSpPr/>
          <p:nvPr/>
        </p:nvSpPr>
        <p:spPr>
          <a:xfrm>
            <a:off x="6265175" y="1362674"/>
            <a:ext cx="2518992" cy="322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altLang="zh-CN" dirty="0"/>
              <a:t>N</a:t>
            </a:r>
            <a:r>
              <a:rPr lang="LID4096" altLang="zh-CN" dirty="0"/>
              <a:t>um of related triangles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A53E726-D561-4D75-AE7F-64A9F3EEAE9C}"/>
              </a:ext>
            </a:extLst>
          </p:cNvPr>
          <p:cNvSpPr/>
          <p:nvPr/>
        </p:nvSpPr>
        <p:spPr>
          <a:xfrm>
            <a:off x="4209528" y="1362674"/>
            <a:ext cx="1230716" cy="325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r>
              <a:rPr lang="LID4096" altLang="zh-CN" dirty="0"/>
              <a:t>..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BD6634F-2A76-4AAD-A6D8-F520E292454F}"/>
              </a:ext>
            </a:extLst>
          </p:cNvPr>
          <p:cNvSpPr txBox="1"/>
          <p:nvPr/>
        </p:nvSpPr>
        <p:spPr>
          <a:xfrm>
            <a:off x="1360903" y="1357511"/>
            <a:ext cx="129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dirty="0"/>
              <a:t>Each </a:t>
            </a:r>
            <a:r>
              <a:rPr lang="de-DE" altLang="zh-CN" dirty="0"/>
              <a:t>V</a:t>
            </a:r>
            <a:r>
              <a:rPr lang="LID4096" altLang="zh-CN" dirty="0"/>
              <a:t>ertex:</a:t>
            </a:r>
            <a:endParaRPr lang="zh-CN" altLang="en-US" dirty="0"/>
          </a:p>
        </p:txBody>
      </p:sp>
      <p:sp>
        <p:nvSpPr>
          <p:cNvPr id="47" name="右大括号 46">
            <a:extLst>
              <a:ext uri="{FF2B5EF4-FFF2-40B4-BE49-F238E27FC236}">
                <a16:creationId xmlns:a16="http://schemas.microsoft.com/office/drawing/2014/main" id="{D9685A4B-A58A-42B1-82DE-75DADC184333}"/>
              </a:ext>
            </a:extLst>
          </p:cNvPr>
          <p:cNvSpPr/>
          <p:nvPr/>
        </p:nvSpPr>
        <p:spPr>
          <a:xfrm rot="5400000">
            <a:off x="4342517" y="138626"/>
            <a:ext cx="329918" cy="351539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27CFF23-D6E9-471D-8B08-1CBFEE64F3B6}"/>
              </a:ext>
            </a:extLst>
          </p:cNvPr>
          <p:cNvSpPr txBox="1"/>
          <p:nvPr/>
        </p:nvSpPr>
        <p:spPr>
          <a:xfrm>
            <a:off x="2921914" y="2016151"/>
            <a:ext cx="357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zh-CN" dirty="0">
                <a:solidFill>
                  <a:srgbClr val="FF0000"/>
                </a:solidFill>
              </a:rPr>
              <a:t>I</a:t>
            </a:r>
            <a:r>
              <a:rPr lang="LID4096" altLang="zh-CN" dirty="0">
                <a:solidFill>
                  <a:srgbClr val="FF0000"/>
                </a:solidFill>
              </a:rPr>
              <a:t>ndices of related triangles(int type)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4F006EA-5018-4C1D-A150-BC5311A011F4}"/>
              </a:ext>
            </a:extLst>
          </p:cNvPr>
          <p:cNvSpPr/>
          <p:nvPr/>
        </p:nvSpPr>
        <p:spPr>
          <a:xfrm>
            <a:off x="2921914" y="2566470"/>
            <a:ext cx="351098" cy="325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LID4096" altLang="zh-CN" dirty="0"/>
              <a:t>1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D8A7549-EBDA-4937-AA09-994FBA4B852F}"/>
              </a:ext>
            </a:extLst>
          </p:cNvPr>
          <p:cNvSpPr/>
          <p:nvPr/>
        </p:nvSpPr>
        <p:spPr>
          <a:xfrm>
            <a:off x="3252012" y="2566459"/>
            <a:ext cx="364043" cy="325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LID4096" altLang="zh-CN" dirty="0"/>
              <a:t>2</a:t>
            </a: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045A56F-F411-4EDD-A3F2-B338AEC68832}"/>
              </a:ext>
            </a:extLst>
          </p:cNvPr>
          <p:cNvSpPr/>
          <p:nvPr/>
        </p:nvSpPr>
        <p:spPr>
          <a:xfrm>
            <a:off x="3620560" y="2564098"/>
            <a:ext cx="364043" cy="3299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LID4096" altLang="zh-CN" dirty="0"/>
              <a:t>3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27878FB-AAF0-44F5-AAF8-54F63D4638EF}"/>
              </a:ext>
            </a:extLst>
          </p:cNvPr>
          <p:cNvSpPr txBox="1"/>
          <p:nvPr/>
        </p:nvSpPr>
        <p:spPr>
          <a:xfrm>
            <a:off x="1370778" y="2564098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LID4096" altLang="zh-CN" dirty="0"/>
              <a:t>Each Triangle:</a:t>
            </a:r>
            <a:endParaRPr lang="zh-CN" altLang="en-US" dirty="0"/>
          </a:p>
        </p:txBody>
      </p:sp>
      <p:sp>
        <p:nvSpPr>
          <p:cNvPr id="53" name="右大括号 52">
            <a:extLst>
              <a:ext uri="{FF2B5EF4-FFF2-40B4-BE49-F238E27FC236}">
                <a16:creationId xmlns:a16="http://schemas.microsoft.com/office/drawing/2014/main" id="{ECE6D7DD-678A-49F3-8F9E-81B293D6068C}"/>
              </a:ext>
            </a:extLst>
          </p:cNvPr>
          <p:cNvSpPr/>
          <p:nvPr/>
        </p:nvSpPr>
        <p:spPr>
          <a:xfrm rot="5400000">
            <a:off x="3338808" y="2548738"/>
            <a:ext cx="232984" cy="110519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8EC18CB-EA6D-4470-AC6E-99FD4101A83A}"/>
              </a:ext>
            </a:extLst>
          </p:cNvPr>
          <p:cNvSpPr txBox="1"/>
          <p:nvPr/>
        </p:nvSpPr>
        <p:spPr>
          <a:xfrm>
            <a:off x="2882037" y="3244334"/>
            <a:ext cx="357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LID4096" altLang="zh-CN" dirty="0">
                <a:solidFill>
                  <a:srgbClr val="FF0000"/>
                </a:solidFill>
              </a:rPr>
              <a:t>Indices of the three vertices(int type)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DBEBEB-3AED-444B-9216-B60C95D8F0A6}"/>
              </a:ext>
            </a:extLst>
          </p:cNvPr>
          <p:cNvSpPr txBox="1"/>
          <p:nvPr/>
        </p:nvSpPr>
        <p:spPr>
          <a:xfrm>
            <a:off x="1386898" y="3882432"/>
            <a:ext cx="14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LID4096" altLang="zh-CN" dirty="0"/>
              <a:t>Each Vertex: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27739B-664E-45A3-AF19-C6E125FE019D}"/>
              </a:ext>
            </a:extLst>
          </p:cNvPr>
          <p:cNvSpPr/>
          <p:nvPr/>
        </p:nvSpPr>
        <p:spPr>
          <a:xfrm>
            <a:off x="2921914" y="3895104"/>
            <a:ext cx="351098" cy="325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LID4096" altLang="zh-CN" dirty="0"/>
              <a:t>x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932695-634C-4E9E-AD3D-AE1490108A34}"/>
              </a:ext>
            </a:extLst>
          </p:cNvPr>
          <p:cNvSpPr/>
          <p:nvPr/>
        </p:nvSpPr>
        <p:spPr>
          <a:xfrm>
            <a:off x="3252012" y="3895093"/>
            <a:ext cx="364043" cy="3251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LID4096" altLang="zh-CN" dirty="0"/>
              <a:t>y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59C4F2-774D-4C20-95E1-00202FCB757C}"/>
              </a:ext>
            </a:extLst>
          </p:cNvPr>
          <p:cNvSpPr/>
          <p:nvPr/>
        </p:nvSpPr>
        <p:spPr>
          <a:xfrm>
            <a:off x="3620560" y="3892732"/>
            <a:ext cx="351099" cy="325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LID4096" altLang="zh-CN" dirty="0"/>
              <a:t>z</a:t>
            </a:r>
            <a:endParaRPr lang="zh-CN" altLang="en-US" dirty="0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5EF056DD-2DBC-4D5D-9C7E-45542CED523B}"/>
              </a:ext>
            </a:extLst>
          </p:cNvPr>
          <p:cNvSpPr/>
          <p:nvPr/>
        </p:nvSpPr>
        <p:spPr>
          <a:xfrm rot="5400000">
            <a:off x="3349812" y="3862513"/>
            <a:ext cx="232984" cy="1105194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8FF555C-720F-44ED-9ADF-213C45110083}"/>
              </a:ext>
            </a:extLst>
          </p:cNvPr>
          <p:cNvSpPr txBox="1"/>
          <p:nvPr/>
        </p:nvSpPr>
        <p:spPr>
          <a:xfrm>
            <a:off x="2792059" y="4569912"/>
            <a:ext cx="357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LID4096" altLang="zh-CN" dirty="0">
                <a:solidFill>
                  <a:srgbClr val="FF0000"/>
                </a:solidFill>
              </a:rPr>
              <a:t>Position of the vertex(float type)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62BCE5D-5B08-4565-AC2D-3146BD8D18E2}"/>
              </a:ext>
            </a:extLst>
          </p:cNvPr>
          <p:cNvSpPr/>
          <p:nvPr/>
        </p:nvSpPr>
        <p:spPr>
          <a:xfrm>
            <a:off x="1576997" y="5162879"/>
            <a:ext cx="801290" cy="425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5BA4B0E-147D-4AC2-9D10-556B33431A61}"/>
              </a:ext>
            </a:extLst>
          </p:cNvPr>
          <p:cNvSpPr txBox="1"/>
          <p:nvPr/>
        </p:nvSpPr>
        <p:spPr>
          <a:xfrm>
            <a:off x="2808179" y="5200766"/>
            <a:ext cx="650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LID4096" altLang="zh-CN" dirty="0"/>
              <a:t>Vertex positions, Vertex normals, Triangles</a:t>
            </a:r>
            <a:endParaRPr lang="zh-CN" altLang="en-US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D20AF1E5-9F14-46C4-B555-74254169CF48}"/>
              </a:ext>
            </a:extLst>
          </p:cNvPr>
          <p:cNvSpPr/>
          <p:nvPr/>
        </p:nvSpPr>
        <p:spPr>
          <a:xfrm>
            <a:off x="7281825" y="5172901"/>
            <a:ext cx="801290" cy="425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982E7ED-62FC-4832-8B21-C7163EDD1CEE}"/>
              </a:ext>
            </a:extLst>
          </p:cNvPr>
          <p:cNvSpPr txBox="1"/>
          <p:nvPr/>
        </p:nvSpPr>
        <p:spPr>
          <a:xfrm>
            <a:off x="8310826" y="5206632"/>
            <a:ext cx="44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LID4096" altLang="zh-CN" dirty="0"/>
              <a:t>Render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81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Estimation of center of mass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37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23DA96A-EF1A-4001-9237-2DCCCEBFA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60" y="2460603"/>
            <a:ext cx="1876425" cy="6286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FED47A8-1C5D-4E82-9B6A-452428A0A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760" y="3223052"/>
            <a:ext cx="1847850" cy="6953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4BC37CB-39B2-4961-B64E-62365DE3E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797" y="4085266"/>
            <a:ext cx="2009775" cy="73342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CDCC7AC-BB01-41CA-95ED-630420D60007}"/>
              </a:ext>
            </a:extLst>
          </p:cNvPr>
          <p:cNvSpPr txBox="1"/>
          <p:nvPr/>
        </p:nvSpPr>
        <p:spPr>
          <a:xfrm>
            <a:off x="2577529" y="4979596"/>
            <a:ext cx="6097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where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(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x</a:t>
            </a:r>
            <a:r>
              <a:rPr lang="de-DE" altLang="zh-CN" sz="1600" b="0" i="0" baseline="-25000" dirty="0" err="1">
                <a:effectLst/>
                <a:latin typeface="Arial" panose="020B0604020202020204" pitchFamily="34" charset="0"/>
              </a:rPr>
              <a:t>c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,y</a:t>
            </a:r>
            <a:r>
              <a:rPr lang="de-DE" altLang="zh-CN" sz="1600" b="0" i="0" baseline="-25000" dirty="0" err="1">
                <a:effectLst/>
                <a:latin typeface="Arial" panose="020B0604020202020204" pitchFamily="34" charset="0"/>
              </a:rPr>
              <a:t>c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,z</a:t>
            </a:r>
            <a:r>
              <a:rPr lang="de-DE" altLang="zh-CN" sz="1600" b="0" i="0" baseline="-25000" dirty="0" err="1">
                <a:effectLst/>
                <a:latin typeface="Arial" panose="020B0604020202020204" pitchFamily="34" charset="0"/>
              </a:rPr>
              <a:t>c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)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is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center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mass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, and</a:t>
            </a:r>
            <a:r>
              <a:rPr lang="LID4096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x</a:t>
            </a:r>
            <a:r>
              <a:rPr lang="de-DE" altLang="zh-CN" sz="1600" b="0" i="0" baseline="-25000" dirty="0">
                <a:effectLst/>
                <a:latin typeface="Arial" panose="020B0604020202020204" pitchFamily="34" charset="0"/>
              </a:rPr>
              <a:t>i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,</a:t>
            </a:r>
            <a:r>
              <a:rPr lang="LID4096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y</a:t>
            </a:r>
            <a:r>
              <a:rPr lang="de-DE" altLang="zh-CN" sz="1600" b="0" i="0" baseline="-25000" dirty="0" err="1">
                <a:effectLst/>
                <a:latin typeface="Arial" panose="020B0604020202020204" pitchFamily="34" charset="0"/>
              </a:rPr>
              <a:t>i</a:t>
            </a:r>
            <a:r>
              <a:rPr lang="LID4096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and</a:t>
            </a:r>
            <a:r>
              <a:rPr lang="LID4096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z</a:t>
            </a:r>
            <a:r>
              <a:rPr lang="de-DE" altLang="zh-CN" sz="1600" b="0" i="0" baseline="-25000" dirty="0" err="1">
                <a:effectLst/>
                <a:latin typeface="Arial" panose="020B0604020202020204" pitchFamily="34" charset="0"/>
              </a:rPr>
              <a:t>i</a:t>
            </a:r>
            <a:r>
              <a:rPr lang="LID4096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are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position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current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voxel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on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 x,</a:t>
            </a:r>
            <a:r>
              <a:rPr lang="LID4096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y</a:t>
            </a:r>
            <a:r>
              <a:rPr lang="LID4096" altLang="zh-CN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and z </a:t>
            </a:r>
            <a:r>
              <a:rPr lang="de-DE" altLang="zh-CN" sz="1600" b="0" i="0" dirty="0" err="1">
                <a:effectLst/>
                <a:latin typeface="Arial" panose="020B0604020202020204" pitchFamily="34" charset="0"/>
              </a:rPr>
              <a:t>axes</a:t>
            </a:r>
            <a:r>
              <a:rPr lang="de-DE" altLang="zh-CN" sz="1600" b="0" i="0" dirty="0">
                <a:effectLst/>
                <a:latin typeface="Arial" panose="020B0604020202020204" pitchFamily="34" charset="0"/>
              </a:rPr>
              <a:t>. </a:t>
            </a:r>
            <a:endParaRPr lang="zh-CN" altLang="en-US" sz="16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B21B38-38DC-491C-B428-C20B71022C6B}"/>
              </a:ext>
            </a:extLst>
          </p:cNvPr>
          <p:cNvSpPr txBox="1"/>
          <p:nvPr/>
        </p:nvSpPr>
        <p:spPr>
          <a:xfrm>
            <a:off x="1701920" y="1408597"/>
            <a:ext cx="8124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altLang="zh-CN" b="0" i="0" dirty="0">
                <a:effectLst/>
                <a:latin typeface="Arial" panose="020B0604020202020204" pitchFamily="34" charset="0"/>
              </a:rPr>
              <a:t>We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assume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that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density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captured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person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is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uniform, so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center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gravity</a:t>
            </a:r>
            <a:r>
              <a:rPr lang="LID4096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captured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human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body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is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estimated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by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calculating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the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center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mass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of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LID4096" altLang="zh-CN" b="0" i="0" dirty="0">
                <a:effectLst/>
                <a:latin typeface="Arial" panose="020B0604020202020204" pitchFamily="34" charset="0"/>
              </a:rPr>
              <a:t>all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voxels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using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formulas</a:t>
            </a:r>
            <a:r>
              <a:rPr lang="LID4096" altLang="zh-CN" b="0" i="0" dirty="0">
                <a:effectLst/>
                <a:latin typeface="Arial" panose="020B0604020202020204" pitchFamily="34" charset="0"/>
              </a:rPr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816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023021" y="208874"/>
            <a:ext cx="10836225" cy="567850"/>
          </a:xfrm>
        </p:spPr>
        <p:txBody>
          <a:bodyPr/>
          <a:lstStyle/>
          <a:p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38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内容占位符 6"/>
          <p:cNvSpPr>
            <a:spLocks noGrp="1"/>
          </p:cNvSpPr>
          <p:nvPr>
            <p:ph idx="14"/>
          </p:nvPr>
        </p:nvSpPr>
        <p:spPr>
          <a:xfrm>
            <a:off x="1198244" y="1435854"/>
            <a:ext cx="5583229" cy="659130"/>
          </a:xfrm>
        </p:spPr>
        <p:txBody>
          <a:bodyPr>
            <a:noAutofit/>
          </a:bodyPr>
          <a:lstStyle/>
          <a:p>
            <a:r>
              <a:rPr lang="LID4096" altLang="zh-CN" sz="2200" dirty="0"/>
              <a:t>The functionality of </a:t>
            </a:r>
            <a:r>
              <a:rPr lang="en-US" altLang="zh-CN" sz="2200" dirty="0"/>
              <a:t>Recording :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98245" y="2094984"/>
            <a:ext cx="9584690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/>
              <a:t>Point cloud is saved in the binary file format “.</a:t>
            </a:r>
            <a:r>
              <a:rPr lang="en-US" sz="2200" dirty="0" err="1"/>
              <a:t>lbypc</a:t>
            </a:r>
            <a:r>
              <a:rPr lang="en-US" sz="2200" dirty="0"/>
              <a:t>”.</a:t>
            </a:r>
          </a:p>
          <a:p>
            <a:endParaRPr lang="en-US" sz="2200" dirty="0"/>
          </a:p>
          <a:p>
            <a:r>
              <a:rPr lang="en-US" sz="2200" dirty="0"/>
              <a:t>“.</a:t>
            </a:r>
            <a:r>
              <a:rPr lang="en-US" sz="2200" dirty="0" err="1"/>
              <a:t>lbypc</a:t>
            </a:r>
            <a:r>
              <a:rPr lang="en-US" sz="2200" dirty="0"/>
              <a:t>” includes camera position, transformation matrix,</a:t>
            </a:r>
            <a:r>
              <a:rPr lang="LID4096" sz="2200" dirty="0"/>
              <a:t> </a:t>
            </a:r>
            <a:r>
              <a:rPr lang="en-US" sz="2200" dirty="0"/>
              <a:t>point positons and color information.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2" name="内容占位符 6"/>
          <p:cNvSpPr/>
          <p:nvPr/>
        </p:nvSpPr>
        <p:spPr>
          <a:xfrm>
            <a:off x="1198245" y="4094788"/>
            <a:ext cx="5486400" cy="659130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ID4096" altLang="zh-CN" sz="2200" dirty="0"/>
              <a:t>The functionality of Replaying</a:t>
            </a:r>
            <a:r>
              <a:rPr lang="en-US" altLang="zh-CN" sz="2200" dirty="0"/>
              <a:t> :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98245" y="4753918"/>
            <a:ext cx="994219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/>
              <a:t>“.</a:t>
            </a:r>
            <a:r>
              <a:rPr lang="en-US" sz="2200" dirty="0" err="1"/>
              <a:t>lbypc</a:t>
            </a:r>
            <a:r>
              <a:rPr lang="en-US" sz="2200" dirty="0"/>
              <a:t>” </a:t>
            </a:r>
            <a:r>
              <a:rPr lang="en-US" sz="2200" dirty="0">
                <a:sym typeface="+mn-ea"/>
              </a:rPr>
              <a:t>Files are loaded from folder continuously. Recording and replaying speed depend on voxelization</a:t>
            </a:r>
            <a:r>
              <a:rPr lang="LID4096" sz="2200" dirty="0">
                <a:sym typeface="+mn-ea"/>
              </a:rPr>
              <a:t> or mesh generation</a:t>
            </a:r>
            <a:r>
              <a:rPr lang="en-US" sz="2200" dirty="0">
                <a:sym typeface="+mn-ea"/>
              </a:rPr>
              <a:t> speed, not time</a:t>
            </a:r>
            <a:r>
              <a:rPr lang="LID4096" sz="2200" dirty="0">
                <a:sym typeface="+mn-ea"/>
              </a:rPr>
              <a:t>.</a:t>
            </a:r>
            <a:r>
              <a:rPr lang="en-US" sz="2200" dirty="0">
                <a:sym typeface="+mn-ea"/>
              </a:rPr>
              <a:t> </a:t>
            </a:r>
          </a:p>
        </p:txBody>
      </p:sp>
      <p:sp>
        <p:nvSpPr>
          <p:cNvPr id="10" name="Titel 2"/>
          <p:cNvSpPr txBox="1"/>
          <p:nvPr/>
        </p:nvSpPr>
        <p:spPr>
          <a:xfrm>
            <a:off x="1095668" y="208874"/>
            <a:ext cx="10836225" cy="5678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dirty="0">
                <a:sym typeface="+mn-ea"/>
              </a:rPr>
              <a:t>Recording point cloud</a:t>
            </a:r>
            <a:br>
              <a:rPr lang="en-US" altLang="de-DE" dirty="0"/>
            </a:br>
            <a:endParaRPr lang="en-US" altLang="de-DE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023021" y="208874"/>
            <a:ext cx="10836225" cy="567850"/>
          </a:xfrm>
        </p:spPr>
        <p:txBody>
          <a:bodyPr/>
          <a:lstStyle/>
          <a:p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39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Titel 2"/>
          <p:cNvSpPr txBox="1"/>
          <p:nvPr/>
        </p:nvSpPr>
        <p:spPr>
          <a:xfrm>
            <a:off x="1095668" y="208874"/>
            <a:ext cx="10836225" cy="5678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dirty="0">
                <a:sym typeface="+mn-ea"/>
              </a:rPr>
              <a:t>Recording point cloud</a:t>
            </a:r>
            <a:br>
              <a:rPr lang="en-US" altLang="de-DE" dirty="0"/>
            </a:br>
            <a:endParaRPr lang="en-US" alt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41" y="2256693"/>
            <a:ext cx="3440719" cy="14328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2890279-9B03-4B95-A05D-35F0248B1EEF}"/>
              </a:ext>
            </a:extLst>
          </p:cNvPr>
          <p:cNvSpPr txBox="1"/>
          <p:nvPr/>
        </p:nvSpPr>
        <p:spPr>
          <a:xfrm>
            <a:off x="1453173" y="1940040"/>
            <a:ext cx="51736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dirty="0"/>
              <a:t>Users </a:t>
            </a:r>
            <a:r>
              <a:rPr lang="de-DE" altLang="zh-CN" dirty="0" err="1"/>
              <a:t>can</a:t>
            </a:r>
            <a:r>
              <a:rPr lang="de-DE" altLang="zh-CN" dirty="0"/>
              <a:t> </a:t>
            </a:r>
            <a:r>
              <a:rPr lang="de-DE" altLang="zh-CN" dirty="0" err="1"/>
              <a:t>record</a:t>
            </a:r>
            <a:r>
              <a:rPr lang="de-DE" altLang="zh-CN" dirty="0"/>
              <a:t> </a:t>
            </a:r>
            <a:r>
              <a:rPr lang="de-DE" altLang="zh-CN" dirty="0" err="1"/>
              <a:t>up</a:t>
            </a:r>
            <a:r>
              <a:rPr lang="de-DE" altLang="zh-CN" dirty="0"/>
              <a:t> </a:t>
            </a:r>
            <a:r>
              <a:rPr lang="de-DE" altLang="zh-CN" dirty="0" err="1"/>
              <a:t>to</a:t>
            </a:r>
            <a:r>
              <a:rPr lang="de-DE" altLang="zh-CN" dirty="0"/>
              <a:t> 1000 </a:t>
            </a:r>
            <a:r>
              <a:rPr lang="de-DE" altLang="zh-CN" dirty="0" err="1"/>
              <a:t>frames</a:t>
            </a:r>
            <a:r>
              <a:rPr lang="de-DE" altLang="zh-CN" dirty="0"/>
              <a:t> </a:t>
            </a:r>
            <a:r>
              <a:rPr lang="de-DE" altLang="zh-CN" dirty="0" err="1"/>
              <a:t>while</a:t>
            </a:r>
            <a:r>
              <a:rPr lang="de-DE" altLang="zh-CN" dirty="0"/>
              <a:t> </a:t>
            </a:r>
            <a:r>
              <a:rPr lang="de-DE" altLang="zh-CN" dirty="0" err="1"/>
              <a:t>device</a:t>
            </a:r>
            <a:r>
              <a:rPr lang="LID4096" altLang="zh-CN" dirty="0"/>
              <a:t>s</a:t>
            </a:r>
            <a:r>
              <a:rPr lang="de-DE" altLang="zh-CN" dirty="0"/>
              <a:t> </a:t>
            </a:r>
            <a:r>
              <a:rPr lang="LID4096" altLang="zh-CN" dirty="0"/>
              <a:t>are</a:t>
            </a:r>
            <a:r>
              <a:rPr lang="de-DE" altLang="zh-CN" dirty="0"/>
              <a:t> on. New </a:t>
            </a:r>
            <a:r>
              <a:rPr lang="de-DE" altLang="zh-CN" dirty="0" err="1"/>
              <a:t>content</a:t>
            </a:r>
            <a:r>
              <a:rPr lang="de-DE" altLang="zh-CN" dirty="0"/>
              <a:t> </a:t>
            </a:r>
            <a:r>
              <a:rPr lang="de-DE" altLang="zh-CN" dirty="0" err="1"/>
              <a:t>can</a:t>
            </a:r>
            <a:r>
              <a:rPr lang="de-DE" altLang="zh-CN" dirty="0"/>
              <a:t> </a:t>
            </a:r>
            <a:r>
              <a:rPr lang="de-DE" altLang="zh-CN" dirty="0" err="1"/>
              <a:t>overwrite</a:t>
            </a:r>
            <a:r>
              <a:rPr lang="de-DE" altLang="zh-CN" dirty="0"/>
              <a:t> </a:t>
            </a:r>
            <a:r>
              <a:rPr lang="de-DE" altLang="zh-CN" dirty="0" err="1"/>
              <a:t>old</a:t>
            </a:r>
            <a:r>
              <a:rPr lang="de-DE" altLang="zh-CN" dirty="0"/>
              <a:t> </a:t>
            </a:r>
            <a:r>
              <a:rPr lang="de-DE" altLang="zh-CN" dirty="0" err="1"/>
              <a:t>content</a:t>
            </a:r>
            <a:r>
              <a:rPr lang="de-DE" altLang="zh-CN" dirty="0"/>
              <a:t> </a:t>
            </a:r>
            <a:r>
              <a:rPr lang="de-DE" altLang="zh-CN" dirty="0" err="1"/>
              <a:t>while</a:t>
            </a:r>
            <a:r>
              <a:rPr lang="de-DE" altLang="zh-CN" dirty="0"/>
              <a:t> </a:t>
            </a:r>
            <a:r>
              <a:rPr lang="de-DE" altLang="zh-CN" dirty="0" err="1"/>
              <a:t>recording</a:t>
            </a:r>
            <a:r>
              <a:rPr lang="LID4096" altLang="zh-CN" dirty="0"/>
              <a:t>.</a:t>
            </a:r>
          </a:p>
          <a:p>
            <a:endParaRPr lang="LID4096" altLang="zh-CN" dirty="0"/>
          </a:p>
          <a:p>
            <a:r>
              <a:rPr lang="de-DE" altLang="zh-CN" dirty="0"/>
              <a:t>Users </a:t>
            </a:r>
            <a:r>
              <a:rPr lang="de-DE" altLang="zh-CN" dirty="0" err="1"/>
              <a:t>can</a:t>
            </a:r>
            <a:r>
              <a:rPr lang="de-DE" altLang="zh-CN" dirty="0"/>
              <a:t> </a:t>
            </a:r>
            <a:r>
              <a:rPr lang="de-DE" altLang="zh-CN" dirty="0" err="1"/>
              <a:t>replay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recorded</a:t>
            </a:r>
            <a:r>
              <a:rPr lang="de-DE" altLang="zh-CN" dirty="0"/>
              <a:t> </a:t>
            </a:r>
            <a:r>
              <a:rPr lang="de-DE" altLang="zh-CN" dirty="0" err="1"/>
              <a:t>content</a:t>
            </a:r>
            <a:r>
              <a:rPr lang="de-DE" altLang="zh-CN" dirty="0"/>
              <a:t> </a:t>
            </a:r>
            <a:r>
              <a:rPr lang="de-DE" altLang="zh-CN" dirty="0" err="1"/>
              <a:t>while</a:t>
            </a:r>
            <a:r>
              <a:rPr lang="de-DE" altLang="zh-CN" dirty="0"/>
              <a:t> </a:t>
            </a:r>
            <a:r>
              <a:rPr lang="de-DE" altLang="zh-CN" dirty="0" err="1"/>
              <a:t>devices</a:t>
            </a:r>
            <a:r>
              <a:rPr lang="de-DE" altLang="zh-CN" dirty="0"/>
              <a:t> </a:t>
            </a:r>
            <a:r>
              <a:rPr lang="de-DE" altLang="zh-CN" dirty="0" err="1"/>
              <a:t>are</a:t>
            </a:r>
            <a:r>
              <a:rPr lang="de-DE" altLang="zh-CN" dirty="0"/>
              <a:t> off. </a:t>
            </a:r>
            <a:r>
              <a:rPr lang="de-DE" altLang="zh-CN" dirty="0" err="1"/>
              <a:t>When</a:t>
            </a:r>
            <a:r>
              <a:rPr lang="de-DE" altLang="zh-CN" dirty="0"/>
              <a:t> </a:t>
            </a:r>
            <a:r>
              <a:rPr lang="de-DE" altLang="zh-CN" dirty="0" err="1"/>
              <a:t>replaying</a:t>
            </a:r>
            <a:r>
              <a:rPr lang="de-DE" altLang="zh-CN" dirty="0"/>
              <a:t>,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user</a:t>
            </a:r>
            <a:r>
              <a:rPr lang="de-DE" altLang="zh-CN" dirty="0"/>
              <a:t> </a:t>
            </a:r>
            <a:r>
              <a:rPr lang="de-DE" altLang="zh-CN" dirty="0" err="1"/>
              <a:t>can</a:t>
            </a:r>
            <a:r>
              <a:rPr lang="de-DE" altLang="zh-CN" dirty="0"/>
              <a:t> </a:t>
            </a:r>
            <a:r>
              <a:rPr lang="de-DE" altLang="zh-CN" dirty="0" err="1"/>
              <a:t>view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point</a:t>
            </a:r>
            <a:r>
              <a:rPr lang="de-DE" altLang="zh-CN" dirty="0"/>
              <a:t> </a:t>
            </a:r>
            <a:r>
              <a:rPr lang="de-DE" altLang="zh-CN" dirty="0" err="1"/>
              <a:t>cloud</a:t>
            </a:r>
            <a:r>
              <a:rPr lang="de-DE" altLang="zh-CN" dirty="0"/>
              <a:t>, </a:t>
            </a:r>
            <a:r>
              <a:rPr lang="de-DE" altLang="zh-CN" dirty="0" err="1"/>
              <a:t>volume</a:t>
            </a:r>
            <a:r>
              <a:rPr lang="de-DE" altLang="zh-CN" dirty="0"/>
              <a:t>, </a:t>
            </a:r>
            <a:r>
              <a:rPr lang="de-DE" altLang="zh-CN" dirty="0" err="1"/>
              <a:t>or</a:t>
            </a:r>
            <a:r>
              <a:rPr lang="de-DE" altLang="zh-CN" dirty="0"/>
              <a:t> </a:t>
            </a:r>
            <a:r>
              <a:rPr lang="de-DE" altLang="zh-CN" dirty="0" err="1"/>
              <a:t>mesh</a:t>
            </a:r>
            <a:r>
              <a:rPr lang="de-DE" altLang="zh-CN" dirty="0"/>
              <a:t>.</a:t>
            </a:r>
            <a:endParaRPr lang="LID4096" altLang="zh-CN" dirty="0"/>
          </a:p>
          <a:p>
            <a:endParaRPr lang="LID4096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3859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MOtivation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8" name="文本框 7"/>
          <p:cNvSpPr txBox="1"/>
          <p:nvPr/>
        </p:nvSpPr>
        <p:spPr>
          <a:xfrm>
            <a:off x="1269707" y="2239352"/>
            <a:ext cx="9707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Estimating human pose is an essential task for </a:t>
            </a:r>
            <a:r>
              <a:rPr lang="en-GB" altLang="zh-CN" dirty="0">
                <a:solidFill>
                  <a:srgbClr val="FF0000"/>
                </a:solidFill>
              </a:rPr>
              <a:t>teaching skills of Internet</a:t>
            </a:r>
            <a:r>
              <a:rPr lang="en-GB" altLang="zh-CN" dirty="0"/>
              <a:t>. Estimating center of mass will be a kickoff point for human pose estimation.</a:t>
            </a:r>
          </a:p>
          <a:p>
            <a:endParaRPr lang="en-GB" altLang="zh-CN" dirty="0"/>
          </a:p>
          <a:p>
            <a:r>
              <a:rPr lang="en-GB" altLang="zh-CN" dirty="0"/>
              <a:t>Existed pose estimation methods capture human skeleton in real time. But there is no solution for </a:t>
            </a:r>
            <a:r>
              <a:rPr lang="en-US" altLang="en-GB" dirty="0"/>
              <a:t>diverse </a:t>
            </a:r>
            <a:r>
              <a:rPr lang="en-GB" altLang="zh-CN" dirty="0"/>
              <a:t>human figure</a:t>
            </a:r>
            <a:r>
              <a:rPr lang="en-US" altLang="en-GB" dirty="0"/>
              <a:t>s. 3D scanning provides a potential to describe a detailed human figure.</a:t>
            </a:r>
          </a:p>
          <a:p>
            <a:endParaRPr lang="en-US" altLang="en-GB" dirty="0"/>
          </a:p>
          <a:p>
            <a:r>
              <a:rPr lang="en-US" altLang="en-GB" dirty="0"/>
              <a:t>As multiple </a:t>
            </a:r>
            <a:r>
              <a:rPr lang="en-US" altLang="en-GB" dirty="0" err="1"/>
              <a:t>kinect</a:t>
            </a:r>
            <a:r>
              <a:rPr lang="en-US" altLang="en-GB" dirty="0"/>
              <a:t> azure can be connected to one pc, scanning a 3D human model by multiple</a:t>
            </a:r>
            <a:r>
              <a:rPr lang="en-US" altLang="en-GB" b="1" dirty="0"/>
              <a:t>  </a:t>
            </a:r>
            <a:r>
              <a:rPr lang="LID4096" altLang="en-GB" b="1" dirty="0"/>
              <a:t>RGB-D cameras</a:t>
            </a:r>
            <a:r>
              <a:rPr lang="en-US" altLang="en-GB" b="1" dirty="0"/>
              <a:t> </a:t>
            </a:r>
            <a:r>
              <a:rPr lang="en-US" altLang="en-GB" dirty="0"/>
              <a:t>become possible.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023021" y="208874"/>
            <a:ext cx="10836225" cy="567850"/>
          </a:xfrm>
        </p:spPr>
        <p:txBody>
          <a:bodyPr/>
          <a:lstStyle/>
          <a:p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40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Titel 2"/>
          <p:cNvSpPr txBox="1"/>
          <p:nvPr/>
        </p:nvSpPr>
        <p:spPr>
          <a:xfrm>
            <a:off x="1095668" y="208874"/>
            <a:ext cx="10836225" cy="5678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zh-CN" dirty="0">
                <a:sym typeface="+mn-ea"/>
              </a:rPr>
              <a:t>Evaluation of</a:t>
            </a:r>
            <a:r>
              <a:rPr lang="LID4096" altLang="zh-CN" dirty="0">
                <a:sym typeface="+mn-ea"/>
              </a:rPr>
              <a:t> center of mass using</a:t>
            </a:r>
            <a:r>
              <a:rPr lang="en-US" altLang="zh-CN" dirty="0">
                <a:sym typeface="+mn-ea"/>
              </a:rPr>
              <a:t> our</a:t>
            </a:r>
            <a:r>
              <a:rPr lang="de-DE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method</a:t>
            </a:r>
            <a:r>
              <a:rPr lang="LID4096" altLang="zh-CN" dirty="0">
                <a:sym typeface="+mn-ea"/>
              </a:rPr>
              <a:t> </a:t>
            </a:r>
            <a:endParaRPr lang="en-US" alt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065" y="1092298"/>
            <a:ext cx="4043061" cy="2592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442" y="1092297"/>
            <a:ext cx="4043929" cy="25923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065" y="3978417"/>
            <a:ext cx="4043061" cy="259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442" y="3978417"/>
            <a:ext cx="4043929" cy="25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11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023021" y="208874"/>
            <a:ext cx="10836225" cy="567850"/>
          </a:xfrm>
        </p:spPr>
        <p:txBody>
          <a:bodyPr/>
          <a:lstStyle/>
          <a:p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41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Titel 2"/>
          <p:cNvSpPr txBox="1"/>
          <p:nvPr/>
        </p:nvSpPr>
        <p:spPr>
          <a:xfrm>
            <a:off x="1095668" y="208874"/>
            <a:ext cx="10836225" cy="5678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LID4096" altLang="zh-CN" dirty="0">
                <a:sym typeface="+mn-ea"/>
              </a:rPr>
              <a:t>Rperformance</a:t>
            </a:r>
            <a:endParaRPr lang="en-US" altLang="de-DE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E25328F-5D63-481B-BB8F-B3B6452A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43" y="1082757"/>
            <a:ext cx="6599356" cy="40773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278AA1-2916-4088-AF9B-888B2AF9D054}"/>
              </a:ext>
            </a:extLst>
          </p:cNvPr>
          <p:cNvSpPr txBox="1"/>
          <p:nvPr/>
        </p:nvSpPr>
        <p:spPr>
          <a:xfrm>
            <a:off x="2753944" y="5664892"/>
            <a:ext cx="763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zh-CN" b="0" i="0" dirty="0">
                <a:effectLst/>
                <a:latin typeface="Arial" panose="020B0604020202020204" pitchFamily="34" charset="0"/>
              </a:rPr>
              <a:t>Hardware</a:t>
            </a:r>
            <a:r>
              <a:rPr lang="LID4096" altLang="zh-CN" b="0" i="0" dirty="0">
                <a:effectLst/>
                <a:latin typeface="Arial" panose="020B0604020202020204" pitchFamily="34" charset="0"/>
              </a:rPr>
              <a:t>:A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desktop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PC </a:t>
            </a:r>
            <a:r>
              <a:rPr lang="de-DE" altLang="zh-CN" b="0" i="0" dirty="0" err="1">
                <a:effectLst/>
                <a:latin typeface="Arial" panose="020B0604020202020204" pitchFamily="34" charset="0"/>
              </a:rPr>
              <a:t>with</a:t>
            </a:r>
            <a:r>
              <a:rPr lang="de-DE" altLang="zh-CN" b="0" i="0" dirty="0">
                <a:effectLst/>
                <a:latin typeface="Arial" panose="020B0604020202020204" pitchFamily="34" charset="0"/>
              </a:rPr>
              <a:t> i9-9900k and RTX 2080 Ti.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910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 altLang="de-DE"/>
              <a:t>5</a:t>
            </a:r>
            <a:r>
              <a:rPr lang="en-US" altLang="de-DE"/>
              <a:t>.</a:t>
            </a:r>
            <a:r>
              <a:rPr lang="en-US" altLang="de-DE" dirty="0"/>
              <a:t>Demo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74EC-EB25-4E36-A4EC-25B6E91BCD5C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42</a:t>
            </a:fld>
            <a:r>
              <a:rPr lang="de-DE"/>
              <a:t> –</a:t>
            </a:r>
            <a:endParaRPr lang="de-DE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023021" y="208874"/>
            <a:ext cx="10836225" cy="567850"/>
          </a:xfrm>
        </p:spPr>
        <p:txBody>
          <a:bodyPr/>
          <a:lstStyle/>
          <a:p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43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10" name="Titel 2"/>
          <p:cNvSpPr txBox="1"/>
          <p:nvPr/>
        </p:nvSpPr>
        <p:spPr>
          <a:xfrm>
            <a:off x="1095668" y="208874"/>
            <a:ext cx="10836225" cy="5678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altLang="de-DE" dirty="0">
                <a:sym typeface="+mn-ea"/>
              </a:rPr>
              <a:t>limitation</a:t>
            </a:r>
            <a:br>
              <a:rPr lang="en-US" altLang="de-DE" dirty="0"/>
            </a:br>
            <a:endParaRPr lang="en-US" altLang="de-DE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F21B32-FE58-406B-AB22-18C3D58EFB0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822671" y="3263506"/>
            <a:ext cx="5113201" cy="466391"/>
          </a:xfrm>
        </p:spPr>
        <p:txBody>
          <a:bodyPr/>
          <a:lstStyle/>
          <a:p>
            <a:r>
              <a:rPr lang="de-DE" altLang="zh-CN" dirty="0"/>
              <a:t>W</a:t>
            </a:r>
            <a:r>
              <a:rPr lang="LID4096" altLang="zh-CN" dirty="0"/>
              <a:t>atch the v</a:t>
            </a:r>
            <a:r>
              <a:rPr lang="en-US" altLang="zh-CN" dirty="0" err="1"/>
              <a:t>ideo</a:t>
            </a:r>
            <a:r>
              <a:rPr lang="LID4096" altLang="zh-CN" dirty="0"/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3509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44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AB37E5-50CE-455D-A134-138F8971650B}"/>
              </a:ext>
            </a:extLst>
          </p:cNvPr>
          <p:cNvSpPr txBox="1"/>
          <p:nvPr/>
        </p:nvSpPr>
        <p:spPr>
          <a:xfrm>
            <a:off x="5183228" y="251297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9C221B-92E7-4013-AA31-EBD49D5BD63B}"/>
              </a:ext>
            </a:extLst>
          </p:cNvPr>
          <p:cNvSpPr txBox="1"/>
          <p:nvPr/>
        </p:nvSpPr>
        <p:spPr>
          <a:xfrm>
            <a:off x="1095667" y="1879991"/>
            <a:ext cx="900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1.A lack of fusion algorithm(TSDF) to generate mesh.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Reason: The mapping and </a:t>
            </a:r>
            <a:r>
              <a:rPr lang="en-US" altLang="zh-CN" dirty="0" err="1"/>
              <a:t>undistortion</a:t>
            </a:r>
            <a:r>
              <a:rPr lang="en-US" altLang="zh-CN" dirty="0"/>
              <a:t> function in Azure </a:t>
            </a:r>
            <a:r>
              <a:rPr lang="en-US" altLang="zh-CN" dirty="0" err="1"/>
              <a:t>kienct</a:t>
            </a:r>
            <a:r>
              <a:rPr lang="en-US" altLang="zh-CN" dirty="0"/>
              <a:t> SDK are not open source. The user cannot directly use the depth stream to do further work.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A7B14A-B38D-425E-8806-437A327B5746}"/>
              </a:ext>
            </a:extLst>
          </p:cNvPr>
          <p:cNvSpPr txBox="1"/>
          <p:nvPr/>
        </p:nvSpPr>
        <p:spPr>
          <a:xfrm>
            <a:off x="1095667" y="3576590"/>
            <a:ext cx="9446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2.The quality of point cloud is not good.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How to solve: use more cameras or more professional infrared cameras to do 3D reconstruction.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7CF966B2-EE7B-46EA-889A-55AA1AF2A5D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095667" y="4741557"/>
            <a:ext cx="5113201" cy="466391"/>
          </a:xfrm>
        </p:spPr>
        <p:txBody>
          <a:bodyPr/>
          <a:lstStyle/>
          <a:p>
            <a:r>
              <a:rPr lang="LID4096" altLang="zh-CN" dirty="0"/>
              <a:t>Future work:</a:t>
            </a:r>
          </a:p>
          <a:p>
            <a:endParaRPr lang="zh-CN" altLang="en-US" dirty="0"/>
          </a:p>
        </p:txBody>
      </p:sp>
      <p:sp>
        <p:nvSpPr>
          <p:cNvPr id="17" name="内容占位符 11">
            <a:extLst>
              <a:ext uri="{FF2B5EF4-FFF2-40B4-BE49-F238E27FC236}">
                <a16:creationId xmlns:a16="http://schemas.microsoft.com/office/drawing/2014/main" id="{E7A54780-7FFC-4F47-85B2-9D24B30878F7}"/>
              </a:ext>
            </a:extLst>
          </p:cNvPr>
          <p:cNvSpPr>
            <a:spLocks noGrp="1"/>
          </p:cNvSpPr>
          <p:nvPr/>
        </p:nvSpPr>
        <p:spPr>
          <a:xfrm>
            <a:off x="1095667" y="1185850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ID4096" altLang="zh-CN" dirty="0"/>
              <a:t>Limitations: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D6019E-B550-4C20-8E58-5EF958DF4E96}"/>
              </a:ext>
            </a:extLst>
          </p:cNvPr>
          <p:cNvSpPr txBox="1"/>
          <p:nvPr/>
        </p:nvSpPr>
        <p:spPr>
          <a:xfrm>
            <a:off x="1095667" y="5487484"/>
            <a:ext cx="944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altLang="zh-CN" dirty="0"/>
              <a:t>Implement </a:t>
            </a:r>
            <a:r>
              <a:rPr lang="LID4096" altLang="zh-CN" dirty="0"/>
              <a:t>some</a:t>
            </a:r>
            <a:r>
              <a:rPr lang="de-DE" altLang="zh-CN" dirty="0"/>
              <a:t> </a:t>
            </a:r>
            <a:r>
              <a:rPr lang="de-DE" altLang="zh-CN" dirty="0" err="1"/>
              <a:t>interaction</a:t>
            </a:r>
            <a:r>
              <a:rPr lang="LID4096" altLang="zh-CN" dirty="0"/>
              <a:t>s between users and the captured person.</a:t>
            </a:r>
          </a:p>
          <a:p>
            <a:pPr algn="l"/>
            <a:r>
              <a:rPr lang="LID4096" altLang="zh-CN" dirty="0"/>
              <a:t>Add color texture.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34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de-DE" dirty="0"/>
            </a:b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45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7" name="内容占位符 6"/>
          <p:cNvSpPr>
            <a:spLocks noGrp="1"/>
          </p:cNvSpPr>
          <p:nvPr>
            <p:ph idx="14"/>
          </p:nvPr>
        </p:nvSpPr>
        <p:spPr>
          <a:xfrm>
            <a:off x="1365868" y="1813964"/>
            <a:ext cx="3540760" cy="93662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Thanks!</a:t>
            </a:r>
          </a:p>
        </p:txBody>
      </p:sp>
      <p:sp>
        <p:nvSpPr>
          <p:cNvPr id="2" name="内容占位符 5">
            <a:extLst>
              <a:ext uri="{FF2B5EF4-FFF2-40B4-BE49-F238E27FC236}">
                <a16:creationId xmlns:a16="http://schemas.microsoft.com/office/drawing/2014/main" id="{C1CE5761-028D-470D-B93D-2B0D625467CB}"/>
              </a:ext>
            </a:extLst>
          </p:cNvPr>
          <p:cNvSpPr txBox="1">
            <a:spLocks/>
          </p:cNvSpPr>
          <p:nvPr/>
        </p:nvSpPr>
        <p:spPr>
          <a:xfrm>
            <a:off x="4394330" y="3195804"/>
            <a:ext cx="5113201" cy="466391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ID4096" altLang="zh-CN" dirty="0"/>
              <a:t>Questions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2.Related work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74EC-EB25-4E36-A4EC-25B6E91BCD5C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5</a:t>
            </a:fld>
            <a:r>
              <a:rPr lang="de-DE"/>
              <a:t> –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015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Related work</a:t>
            </a:r>
            <a:endParaRPr lang="en-GB" alt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6</a:t>
            </a:fld>
            <a:r>
              <a:rPr lang="de-DE"/>
              <a:t> –</a:t>
            </a:r>
            <a:endParaRPr lang="de-DE" dirty="0"/>
          </a:p>
        </p:txBody>
      </p:sp>
      <p:pic>
        <p:nvPicPr>
          <p:cNvPr id="2050" name="Picture 2" descr="Examples of holopor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75" y="4806668"/>
            <a:ext cx="9434038" cy="133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Microsoft macht Holoportation mobil"/>
          <p:cNvSpPr>
            <a:spLocks noChangeAspect="1" noChangeArrowheads="1"/>
          </p:cNvSpPr>
          <p:nvPr/>
        </p:nvSpPr>
        <p:spPr bwMode="auto">
          <a:xfrm>
            <a:off x="155575" y="-700088"/>
            <a:ext cx="312420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054" name="Picture 6" descr="Microsoft macht Holoportation mob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75" y="1207001"/>
            <a:ext cx="6103182" cy="285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291403" y="2634454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202124"/>
                </a:solidFill>
                <a:latin typeface="Google Sans"/>
              </a:rPr>
              <a:t>Microsoft Holoportation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356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3.Introduction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B74EC-EB25-4E36-A4EC-25B6E91BCD5C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7</a:t>
            </a:fld>
            <a:r>
              <a:rPr lang="de-DE"/>
              <a:t> –</a:t>
            </a:r>
            <a:endParaRPr lang="de-D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Introduction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8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6" name="内容占位符 5"/>
          <p:cNvSpPr>
            <a:spLocks noGrp="1"/>
          </p:cNvSpPr>
          <p:nvPr>
            <p:ph idx="10"/>
          </p:nvPr>
        </p:nvSpPr>
        <p:spPr>
          <a:xfrm>
            <a:off x="871040" y="2932621"/>
            <a:ext cx="10151925" cy="466391"/>
          </a:xfrm>
        </p:spPr>
        <p:txBody>
          <a:bodyPr>
            <a:normAutofit/>
          </a:bodyPr>
          <a:lstStyle/>
          <a:p>
            <a:r>
              <a:rPr lang="en-US" altLang="de-DE" dirty="0">
                <a:latin typeface="+mn-ea"/>
                <a:cs typeface="+mn-ea"/>
                <a:sym typeface="+mn-ea"/>
              </a:rPr>
              <a:t>Basic idea:</a:t>
            </a:r>
          </a:p>
        </p:txBody>
      </p:sp>
      <p:sp>
        <p:nvSpPr>
          <p:cNvPr id="7" name="Inhaltsplatzhalter 9"/>
          <p:cNvSpPr>
            <a:spLocks noGrp="1"/>
          </p:cNvSpPr>
          <p:nvPr/>
        </p:nvSpPr>
        <p:spPr>
          <a:xfrm>
            <a:off x="871220" y="1146175"/>
            <a:ext cx="10151745" cy="467995"/>
          </a:xfrm>
          <a:prstGeom prst="rect">
            <a:avLst/>
          </a:prstGeom>
        </p:spPr>
        <p:txBody>
          <a:bodyPr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de-DE" dirty="0">
                <a:latin typeface="+mn-ea"/>
                <a:cs typeface="+mn-ea"/>
              </a:rPr>
              <a:t>What is 3D scanning?</a:t>
            </a:r>
          </a:p>
          <a:p>
            <a:endParaRPr lang="en-US" altLang="de-DE" dirty="0">
              <a:latin typeface="+mn-ea"/>
              <a:cs typeface="+mn-ea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178950" y="1608432"/>
            <a:ext cx="9247505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b="1" dirty="0"/>
              <a:t>3D scanning</a:t>
            </a:r>
            <a:r>
              <a:rPr lang="en-US" sz="2200" dirty="0"/>
              <a:t> is the process of analyzing a real-world object or environment to collect data on its shape and possibly its appearance . The collected data can then be used to construct digital 3D models.</a:t>
            </a:r>
            <a:endParaRPr lang="en-US" altLang="zh-CN" sz="2200" dirty="0"/>
          </a:p>
        </p:txBody>
      </p:sp>
      <p:sp>
        <p:nvSpPr>
          <p:cNvPr id="11" name="Rectangle 10"/>
          <p:cNvSpPr/>
          <p:nvPr/>
        </p:nvSpPr>
        <p:spPr>
          <a:xfrm>
            <a:off x="1022400" y="3585995"/>
            <a:ext cx="9404055" cy="172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2200" dirty="0">
                <a:cs typeface="+mn-lt"/>
                <a:sym typeface="+mn-ea"/>
              </a:rPr>
              <a:t>The working area is observed by 3</a:t>
            </a:r>
            <a:r>
              <a:rPr lang="LID4096" altLang="de-DE" sz="2200" dirty="0">
                <a:cs typeface="+mn-lt"/>
                <a:sym typeface="+mn-ea"/>
              </a:rPr>
              <a:t> RGB-D</a:t>
            </a:r>
            <a:r>
              <a:rPr lang="en-US" altLang="de-DE" sz="2200" dirty="0">
                <a:cs typeface="+mn-lt"/>
                <a:sym typeface="+mn-ea"/>
              </a:rPr>
              <a:t> cameras. Using these </a:t>
            </a:r>
            <a:r>
              <a:rPr lang="en-US" altLang="de-DE" sz="2200" dirty="0" err="1">
                <a:cs typeface="+mn-lt"/>
                <a:sym typeface="+mn-ea"/>
              </a:rPr>
              <a:t>rgba</a:t>
            </a:r>
            <a:r>
              <a:rPr lang="en-US" altLang="de-DE" sz="2200" dirty="0">
                <a:cs typeface="+mn-lt"/>
                <a:sym typeface="+mn-ea"/>
              </a:rPr>
              <a:t> and depth images we estimate the camera positions and reconstruct an occupancy map of object .</a:t>
            </a:r>
            <a:r>
              <a:rPr lang="en-GB" altLang="en-US" sz="2200" dirty="0">
                <a:cs typeface="+mn-lt"/>
                <a:sym typeface="+mn-ea"/>
              </a:rPr>
              <a:t> </a:t>
            </a:r>
            <a:r>
              <a:rPr lang="zh-CN" altLang="en-US" sz="2200" dirty="0">
                <a:ea typeface="SimSun" panose="02010600030101010101" pitchFamily="2" charset="-122"/>
                <a:cs typeface="+mn-lt"/>
                <a:sym typeface="+mn-ea"/>
              </a:rPr>
              <a:t>The goal of the project is to use this occupancy map to </a:t>
            </a:r>
            <a:r>
              <a:rPr lang="en-US" altLang="zh-CN" sz="2200" dirty="0">
                <a:ea typeface="SimSun" panose="02010600030101010101" pitchFamily="2" charset="-122"/>
                <a:cs typeface="+mn-lt"/>
                <a:sym typeface="+mn-ea"/>
              </a:rPr>
              <a:t>estimate the center of human body </a:t>
            </a:r>
            <a:r>
              <a:rPr lang="en-US" altLang="zh-CN" sz="2200" dirty="0">
                <a:solidFill>
                  <a:srgbClr val="FF0000"/>
                </a:solidFill>
                <a:ea typeface="SimSun" panose="02010600030101010101" pitchFamily="2" charset="-122"/>
                <a:cs typeface="+mn-lt"/>
                <a:sym typeface="+mn-ea"/>
              </a:rPr>
              <a:t>in real time in VR</a:t>
            </a:r>
            <a:r>
              <a:rPr lang="en-US" altLang="zh-CN" sz="2200" dirty="0">
                <a:ea typeface="SimSun" panose="02010600030101010101" pitchFamily="2" charset="-122"/>
                <a:cs typeface="+mn-lt"/>
                <a:sym typeface="+mn-ea"/>
              </a:rPr>
              <a:t>.</a:t>
            </a:r>
            <a:endParaRPr lang="zh-CN" altLang="en-US" sz="2200" dirty="0">
              <a:ea typeface="SimSun" panose="02010600030101010101" pitchFamily="2" charset="-122"/>
              <a:cs typeface="+mn-lt"/>
              <a:sym typeface="+mn-ea"/>
            </a:endParaRPr>
          </a:p>
          <a:p>
            <a:endParaRPr lang="zh-CN" altLang="en-US" dirty="0">
              <a:ea typeface="SimSun" panose="02010600030101010101" pitchFamily="2" charset="-122"/>
              <a:cs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Introduction</a:t>
            </a:r>
            <a:endParaRPr lang="en-US" alt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A82118A-2044-4D61-A282-E414A567C787}" type="datetime1">
              <a:rPr lang="de-DE" smtClean="0"/>
              <a:t>04.04.2022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– </a:t>
            </a:r>
            <a:fld id="{A12291F8-C3EC-45C8-8AE6-C57E5F6DC00B}" type="slidenum">
              <a:rPr lang="de-DE" smtClean="0"/>
              <a:t>9</a:t>
            </a:fld>
            <a:r>
              <a:rPr lang="de-DE"/>
              <a:t> –</a:t>
            </a:r>
            <a:endParaRPr lang="de-DE" dirty="0"/>
          </a:p>
        </p:txBody>
      </p:sp>
      <p:sp>
        <p:nvSpPr>
          <p:cNvPr id="2" name="内容占位符 1"/>
          <p:cNvSpPr>
            <a:spLocks noGrp="1"/>
          </p:cNvSpPr>
          <p:nvPr>
            <p:ph idx="10"/>
          </p:nvPr>
        </p:nvSpPr>
        <p:spPr>
          <a:xfrm>
            <a:off x="1290124" y="1358170"/>
            <a:ext cx="10151925" cy="466391"/>
          </a:xfrm>
        </p:spPr>
        <p:txBody>
          <a:bodyPr>
            <a:noAutofit/>
          </a:bodyPr>
          <a:lstStyle/>
          <a:p>
            <a:r>
              <a:rPr lang="en-US" altLang="zh-CN" dirty="0"/>
              <a:t>Workflow:</a:t>
            </a:r>
          </a:p>
        </p:txBody>
      </p:sp>
      <p:pic>
        <p:nvPicPr>
          <p:cNvPr id="101" name="图片 100"/>
          <p:cNvPicPr/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 flipH="1">
            <a:off x="1696963" y="3003069"/>
            <a:ext cx="604134" cy="451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/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04218" y="4227227"/>
            <a:ext cx="493646" cy="548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/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 rot="9945349" flipV="1">
            <a:off x="1286060" y="5059757"/>
            <a:ext cx="581576" cy="54407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 descr="41a405caa503067ce3718bd325f25a3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398" y="3783480"/>
            <a:ext cx="1190995" cy="908522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>
          <a:xfrm>
            <a:off x="8655369" y="1240494"/>
            <a:ext cx="2319655" cy="6515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8655369" y="2564469"/>
            <a:ext cx="2319655" cy="6515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8703698" y="3944454"/>
            <a:ext cx="2319655" cy="6515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10"/>
          <p:cNvSpPr/>
          <p:nvPr/>
        </p:nvSpPr>
        <p:spPr>
          <a:xfrm>
            <a:off x="8768399" y="1397339"/>
            <a:ext cx="220662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1600" dirty="0">
                <a:cs typeface="+mn-lt"/>
                <a:sym typeface="+mn-ea"/>
              </a:rPr>
              <a:t>RGB </a:t>
            </a:r>
            <a:r>
              <a:rPr lang="en-US" sz="1600" dirty="0">
                <a:cs typeface="+mn-lt"/>
                <a:sym typeface="+mn-ea"/>
              </a:rPr>
              <a:t>and </a:t>
            </a:r>
            <a:r>
              <a:rPr lang="LID4096" sz="1600" dirty="0">
                <a:cs typeface="+mn-lt"/>
                <a:sym typeface="+mn-ea"/>
              </a:rPr>
              <a:t>D</a:t>
            </a:r>
            <a:r>
              <a:rPr lang="en-US" sz="1600" dirty="0" err="1">
                <a:cs typeface="+mn-lt"/>
                <a:sym typeface="+mn-ea"/>
              </a:rPr>
              <a:t>epth</a:t>
            </a:r>
            <a:r>
              <a:rPr lang="en-US" sz="1600" dirty="0">
                <a:cs typeface="+mn-lt"/>
                <a:sym typeface="+mn-ea"/>
              </a:rPr>
              <a:t> images</a:t>
            </a:r>
            <a:endParaRPr lang="en-US" sz="1600" dirty="0">
              <a:ea typeface="SimSun" panose="02010600030101010101" pitchFamily="2" charset="-122"/>
              <a:cs typeface="+mn-lt"/>
            </a:endParaRPr>
          </a:p>
        </p:txBody>
      </p:sp>
      <p:sp>
        <p:nvSpPr>
          <p:cNvPr id="36" name="Rectangle 10"/>
          <p:cNvSpPr/>
          <p:nvPr/>
        </p:nvSpPr>
        <p:spPr>
          <a:xfrm>
            <a:off x="9228774" y="2721949"/>
            <a:ext cx="12865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cs typeface="+mn-lt"/>
                <a:sym typeface="+mn-ea"/>
              </a:rPr>
              <a:t>Point cloud</a:t>
            </a:r>
            <a:endParaRPr lang="en-US" sz="1600" dirty="0">
              <a:ea typeface="SimSun" panose="02010600030101010101" pitchFamily="2" charset="-122"/>
              <a:cs typeface="+mn-lt"/>
            </a:endParaRPr>
          </a:p>
        </p:txBody>
      </p:sp>
      <p:sp>
        <p:nvSpPr>
          <p:cNvPr id="37" name="Rectangle 10"/>
          <p:cNvSpPr/>
          <p:nvPr/>
        </p:nvSpPr>
        <p:spPr>
          <a:xfrm>
            <a:off x="9466634" y="4110761"/>
            <a:ext cx="12865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altLang="en-US" sz="1600" dirty="0">
                <a:cs typeface="+mn-lt"/>
                <a:sym typeface="+mn-ea"/>
              </a:rPr>
              <a:t>Volume</a:t>
            </a:r>
            <a:endParaRPr lang="en-US" sz="1600" dirty="0">
              <a:ea typeface="SimSun" panose="02010600030101010101" pitchFamily="2" charset="-122"/>
              <a:cs typeface="+mn-lt"/>
            </a:endParaRPr>
          </a:p>
        </p:txBody>
      </p:sp>
      <p:sp>
        <p:nvSpPr>
          <p:cNvPr id="40" name="Rectangle 10"/>
          <p:cNvSpPr/>
          <p:nvPr/>
        </p:nvSpPr>
        <p:spPr>
          <a:xfrm>
            <a:off x="6031518" y="5410901"/>
            <a:ext cx="2338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sz="1600" dirty="0">
                <a:ea typeface="SimSun" panose="02010600030101010101" pitchFamily="2" charset="-122"/>
                <a:cs typeface="+mn-lt"/>
              </a:rPr>
              <a:t>T</a:t>
            </a:r>
            <a:r>
              <a:rPr lang="en-US" sz="1600" dirty="0">
                <a:ea typeface="SimSun" panose="02010600030101010101" pitchFamily="2" charset="-122"/>
                <a:cs typeface="+mn-lt"/>
              </a:rPr>
              <a:t>he center of gravity of the human body</a:t>
            </a:r>
          </a:p>
        </p:txBody>
      </p:sp>
      <p:pic>
        <p:nvPicPr>
          <p:cNvPr id="17" name="图片 16" descr="l99271-stickman-with-fingers-291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0114" y="3726460"/>
            <a:ext cx="1613703" cy="1210528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9"/>
          <a:stretch>
            <a:fillRect/>
          </a:stretch>
        </p:blipFill>
        <p:spPr>
          <a:xfrm>
            <a:off x="4672295" y="1684928"/>
            <a:ext cx="855979" cy="92404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下箭头 34">
            <a:extLst>
              <a:ext uri="{FF2B5EF4-FFF2-40B4-BE49-F238E27FC236}">
                <a16:creationId xmlns:a16="http://schemas.microsoft.com/office/drawing/2014/main" id="{25B21AB9-981D-4030-A66C-9FE6FEC383E8}"/>
              </a:ext>
            </a:extLst>
          </p:cNvPr>
          <p:cNvSpPr/>
          <p:nvPr/>
        </p:nvSpPr>
        <p:spPr>
          <a:xfrm rot="3241670">
            <a:off x="7867918" y="4380867"/>
            <a:ext cx="253347" cy="822073"/>
          </a:xfrm>
          <a:prstGeom prst="downArrow">
            <a:avLst>
              <a:gd name="adj1" fmla="val 50000"/>
              <a:gd name="adj2" fmla="val 8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圆角矩形 31">
            <a:extLst>
              <a:ext uri="{FF2B5EF4-FFF2-40B4-BE49-F238E27FC236}">
                <a16:creationId xmlns:a16="http://schemas.microsoft.com/office/drawing/2014/main" id="{DFAF1E13-F75A-4CCB-872E-C843321FCC72}"/>
              </a:ext>
            </a:extLst>
          </p:cNvPr>
          <p:cNvSpPr/>
          <p:nvPr/>
        </p:nvSpPr>
        <p:spPr>
          <a:xfrm>
            <a:off x="5917187" y="5233812"/>
            <a:ext cx="2319655" cy="93895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89D3506-5CDC-486A-B39C-40E2299760D6}"/>
              </a:ext>
            </a:extLst>
          </p:cNvPr>
          <p:cNvCxnSpPr>
            <a:cxnSpLocks/>
          </p:cNvCxnSpPr>
          <p:nvPr/>
        </p:nvCxnSpPr>
        <p:spPr>
          <a:xfrm flipH="1">
            <a:off x="2066385" y="3776271"/>
            <a:ext cx="13865" cy="11687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309A126-BFD1-4B77-B9A2-F7B90473F4BE}"/>
              </a:ext>
            </a:extLst>
          </p:cNvPr>
          <p:cNvCxnSpPr>
            <a:cxnSpLocks/>
          </p:cNvCxnSpPr>
          <p:nvPr/>
        </p:nvCxnSpPr>
        <p:spPr>
          <a:xfrm>
            <a:off x="3123023" y="3793388"/>
            <a:ext cx="1" cy="114033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BECDE3E-FF7C-4233-BDBD-C6A7C3385512}"/>
              </a:ext>
            </a:extLst>
          </p:cNvPr>
          <p:cNvCxnSpPr>
            <a:cxnSpLocks/>
          </p:cNvCxnSpPr>
          <p:nvPr/>
        </p:nvCxnSpPr>
        <p:spPr>
          <a:xfrm>
            <a:off x="2080250" y="4933725"/>
            <a:ext cx="105663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D49A542-A538-440A-BB92-90D225DC4C41}"/>
              </a:ext>
            </a:extLst>
          </p:cNvPr>
          <p:cNvCxnSpPr>
            <a:cxnSpLocks/>
          </p:cNvCxnSpPr>
          <p:nvPr/>
        </p:nvCxnSpPr>
        <p:spPr>
          <a:xfrm>
            <a:off x="2092273" y="3793388"/>
            <a:ext cx="105663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C6EEA8B-5C1E-4A4D-9AA8-328388818692}"/>
              </a:ext>
            </a:extLst>
          </p:cNvPr>
          <p:cNvCxnSpPr>
            <a:cxnSpLocks/>
          </p:cNvCxnSpPr>
          <p:nvPr/>
        </p:nvCxnSpPr>
        <p:spPr>
          <a:xfrm flipV="1">
            <a:off x="2080250" y="3642415"/>
            <a:ext cx="471711" cy="1338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146A386-9BA8-4A03-BDC4-C62C4CAAD7FF}"/>
              </a:ext>
            </a:extLst>
          </p:cNvPr>
          <p:cNvCxnSpPr>
            <a:cxnSpLocks/>
          </p:cNvCxnSpPr>
          <p:nvPr/>
        </p:nvCxnSpPr>
        <p:spPr>
          <a:xfrm flipV="1">
            <a:off x="3123023" y="3656074"/>
            <a:ext cx="468835" cy="13731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9C900C7A-1070-4BAF-B37A-5EDCE7EF012F}"/>
              </a:ext>
            </a:extLst>
          </p:cNvPr>
          <p:cNvCxnSpPr>
            <a:cxnSpLocks/>
          </p:cNvCxnSpPr>
          <p:nvPr/>
        </p:nvCxnSpPr>
        <p:spPr>
          <a:xfrm flipV="1">
            <a:off x="3120147" y="4792314"/>
            <a:ext cx="478812" cy="1414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C91CF07-08F5-45A9-8DE4-8AEBE11843DB}"/>
              </a:ext>
            </a:extLst>
          </p:cNvPr>
          <p:cNvCxnSpPr>
            <a:cxnSpLocks/>
          </p:cNvCxnSpPr>
          <p:nvPr/>
        </p:nvCxnSpPr>
        <p:spPr>
          <a:xfrm flipV="1">
            <a:off x="2073450" y="4784836"/>
            <a:ext cx="471711" cy="13385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7BB37CA-F777-429F-A18B-8431AF67F923}"/>
              </a:ext>
            </a:extLst>
          </p:cNvPr>
          <p:cNvCxnSpPr>
            <a:cxnSpLocks/>
          </p:cNvCxnSpPr>
          <p:nvPr/>
        </p:nvCxnSpPr>
        <p:spPr>
          <a:xfrm>
            <a:off x="2535220" y="3642415"/>
            <a:ext cx="105663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FC48309-FCFC-4AB0-A773-1ECD69EAE535}"/>
              </a:ext>
            </a:extLst>
          </p:cNvPr>
          <p:cNvCxnSpPr>
            <a:cxnSpLocks/>
          </p:cNvCxnSpPr>
          <p:nvPr/>
        </p:nvCxnSpPr>
        <p:spPr>
          <a:xfrm>
            <a:off x="2545161" y="4784836"/>
            <a:ext cx="105663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5FC17D6-5BCA-458B-9C05-8818FF259968}"/>
              </a:ext>
            </a:extLst>
          </p:cNvPr>
          <p:cNvCxnSpPr>
            <a:cxnSpLocks/>
          </p:cNvCxnSpPr>
          <p:nvPr/>
        </p:nvCxnSpPr>
        <p:spPr>
          <a:xfrm flipH="1">
            <a:off x="2542321" y="3636657"/>
            <a:ext cx="13865" cy="116870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A2AE0802-AC11-487E-8F18-5F609A35BED5}"/>
              </a:ext>
            </a:extLst>
          </p:cNvPr>
          <p:cNvCxnSpPr>
            <a:cxnSpLocks/>
          </p:cNvCxnSpPr>
          <p:nvPr/>
        </p:nvCxnSpPr>
        <p:spPr>
          <a:xfrm flipH="1">
            <a:off x="3591858" y="3649894"/>
            <a:ext cx="1" cy="11349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10">
            <a:extLst>
              <a:ext uri="{FF2B5EF4-FFF2-40B4-BE49-F238E27FC236}">
                <a16:creationId xmlns:a16="http://schemas.microsoft.com/office/drawing/2014/main" id="{78D8933E-E282-4A3C-9808-102D53081A29}"/>
              </a:ext>
            </a:extLst>
          </p:cNvPr>
          <p:cNvSpPr/>
          <p:nvPr/>
        </p:nvSpPr>
        <p:spPr>
          <a:xfrm>
            <a:off x="9228774" y="5518333"/>
            <a:ext cx="23380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sz="1600" dirty="0">
                <a:ea typeface="SimSun" panose="02010600030101010101" pitchFamily="2" charset="-122"/>
                <a:cs typeface="+mn-lt"/>
              </a:rPr>
              <a:t>Dense mesh</a:t>
            </a:r>
            <a:endParaRPr lang="en-US" sz="1600" dirty="0">
              <a:ea typeface="SimSun" panose="02010600030101010101" pitchFamily="2" charset="-122"/>
              <a:cs typeface="+mn-lt"/>
            </a:endParaRPr>
          </a:p>
        </p:txBody>
      </p:sp>
      <p:sp>
        <p:nvSpPr>
          <p:cNvPr id="10" name="下箭头 34">
            <a:extLst>
              <a:ext uri="{FF2B5EF4-FFF2-40B4-BE49-F238E27FC236}">
                <a16:creationId xmlns:a16="http://schemas.microsoft.com/office/drawing/2014/main" id="{30701D1E-64AB-4DCA-9CE0-0E6154D6B261}"/>
              </a:ext>
            </a:extLst>
          </p:cNvPr>
          <p:cNvSpPr/>
          <p:nvPr/>
        </p:nvSpPr>
        <p:spPr>
          <a:xfrm>
            <a:off x="9740106" y="4692002"/>
            <a:ext cx="299259" cy="541810"/>
          </a:xfrm>
          <a:prstGeom prst="downArrow">
            <a:avLst>
              <a:gd name="adj1" fmla="val 50000"/>
              <a:gd name="adj2" fmla="val 8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4973DD8-8551-4882-A519-98DBF97728DB}"/>
              </a:ext>
            </a:extLst>
          </p:cNvPr>
          <p:cNvCxnSpPr>
            <a:cxnSpLocks/>
          </p:cNvCxnSpPr>
          <p:nvPr/>
        </p:nvCxnSpPr>
        <p:spPr>
          <a:xfrm flipV="1">
            <a:off x="1923409" y="4878729"/>
            <a:ext cx="3262397" cy="583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55CBD098-C321-4D73-83B4-C942DCEDFE3E}"/>
              </a:ext>
            </a:extLst>
          </p:cNvPr>
          <p:cNvCxnSpPr>
            <a:cxnSpLocks/>
          </p:cNvCxnSpPr>
          <p:nvPr/>
        </p:nvCxnSpPr>
        <p:spPr>
          <a:xfrm>
            <a:off x="2491775" y="3275137"/>
            <a:ext cx="2618049" cy="51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B5CBB07-7220-47B8-99E8-13902F63D480}"/>
              </a:ext>
            </a:extLst>
          </p:cNvPr>
          <p:cNvCxnSpPr>
            <a:cxnSpLocks/>
          </p:cNvCxnSpPr>
          <p:nvPr/>
        </p:nvCxnSpPr>
        <p:spPr>
          <a:xfrm flipV="1">
            <a:off x="4578944" y="4439893"/>
            <a:ext cx="560356" cy="3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896CE27A-C6D4-4945-9F9A-24D4D98E5185}"/>
              </a:ext>
            </a:extLst>
          </p:cNvPr>
          <p:cNvCxnSpPr>
            <a:cxnSpLocks/>
          </p:cNvCxnSpPr>
          <p:nvPr/>
        </p:nvCxnSpPr>
        <p:spPr>
          <a:xfrm>
            <a:off x="5572108" y="2331632"/>
            <a:ext cx="932642" cy="48208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5542B64-D724-4B1B-92FD-942AE1A1AA63}"/>
              </a:ext>
            </a:extLst>
          </p:cNvPr>
          <p:cNvCxnSpPr>
            <a:cxnSpLocks/>
          </p:cNvCxnSpPr>
          <p:nvPr/>
        </p:nvCxnSpPr>
        <p:spPr>
          <a:xfrm flipV="1">
            <a:off x="5586729" y="1957736"/>
            <a:ext cx="918021" cy="26476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180774A5-E637-4D54-9D39-ED396392B5BD}"/>
              </a:ext>
            </a:extLst>
          </p:cNvPr>
          <p:cNvSpPr/>
          <p:nvPr/>
        </p:nvSpPr>
        <p:spPr>
          <a:xfrm>
            <a:off x="6504750" y="1957572"/>
            <a:ext cx="940262" cy="864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图片 67" descr="l99271-stickman-with-fingers-29144">
            <a:extLst>
              <a:ext uri="{FF2B5EF4-FFF2-40B4-BE49-F238E27FC236}">
                <a16:creationId xmlns:a16="http://schemas.microsoft.com/office/drawing/2014/main" id="{BC706DC8-B45C-41C8-96FF-93006DCD2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5272" y="2092949"/>
            <a:ext cx="789251" cy="592061"/>
          </a:xfrm>
          <a:prstGeom prst="rect">
            <a:avLst/>
          </a:prstGeom>
        </p:spPr>
      </p:pic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5781950-9F71-4D56-B7BE-AA926742D8C1}"/>
              </a:ext>
            </a:extLst>
          </p:cNvPr>
          <p:cNvCxnSpPr>
            <a:cxnSpLocks/>
          </p:cNvCxnSpPr>
          <p:nvPr/>
        </p:nvCxnSpPr>
        <p:spPr>
          <a:xfrm flipH="1" flipV="1">
            <a:off x="5311199" y="2664514"/>
            <a:ext cx="468029" cy="93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CDAE4477-42E0-4E65-8D42-43B31BE4C982}"/>
              </a:ext>
            </a:extLst>
          </p:cNvPr>
          <p:cNvSpPr txBox="1"/>
          <p:nvPr/>
        </p:nvSpPr>
        <p:spPr>
          <a:xfrm>
            <a:off x="10168561" y="337996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LID4096" altLang="zh-CN" sz="2400" b="1" dirty="0"/>
              <a:t>GPGPU</a:t>
            </a:r>
            <a:endParaRPr lang="zh-CN" altLang="en-US" sz="2400" b="1" dirty="0"/>
          </a:p>
        </p:txBody>
      </p:sp>
      <p:sp>
        <p:nvSpPr>
          <p:cNvPr id="80" name="下箭头 34">
            <a:extLst>
              <a:ext uri="{FF2B5EF4-FFF2-40B4-BE49-F238E27FC236}">
                <a16:creationId xmlns:a16="http://schemas.microsoft.com/office/drawing/2014/main" id="{529E4771-95F6-4172-816F-23636C5AB64E}"/>
              </a:ext>
            </a:extLst>
          </p:cNvPr>
          <p:cNvSpPr/>
          <p:nvPr/>
        </p:nvSpPr>
        <p:spPr>
          <a:xfrm>
            <a:off x="9713898" y="3388551"/>
            <a:ext cx="299259" cy="541810"/>
          </a:xfrm>
          <a:prstGeom prst="downArrow">
            <a:avLst>
              <a:gd name="adj1" fmla="val 50000"/>
              <a:gd name="adj2" fmla="val 8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" name="下箭头 34">
            <a:extLst>
              <a:ext uri="{FF2B5EF4-FFF2-40B4-BE49-F238E27FC236}">
                <a16:creationId xmlns:a16="http://schemas.microsoft.com/office/drawing/2014/main" id="{74185A12-8472-4C78-913A-8C298D2C2BB3}"/>
              </a:ext>
            </a:extLst>
          </p:cNvPr>
          <p:cNvSpPr/>
          <p:nvPr/>
        </p:nvSpPr>
        <p:spPr>
          <a:xfrm>
            <a:off x="9713897" y="1953445"/>
            <a:ext cx="299259" cy="541810"/>
          </a:xfrm>
          <a:prstGeom prst="downArrow">
            <a:avLst>
              <a:gd name="adj1" fmla="val 50000"/>
              <a:gd name="adj2" fmla="val 8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4" name="圆角矩形 31">
            <a:extLst>
              <a:ext uri="{FF2B5EF4-FFF2-40B4-BE49-F238E27FC236}">
                <a16:creationId xmlns:a16="http://schemas.microsoft.com/office/drawing/2014/main" id="{83D0D264-30A2-4E2D-8DBF-446E2E535EB1}"/>
              </a:ext>
            </a:extLst>
          </p:cNvPr>
          <p:cNvSpPr/>
          <p:nvPr/>
        </p:nvSpPr>
        <p:spPr>
          <a:xfrm>
            <a:off x="8703697" y="5367786"/>
            <a:ext cx="2319655" cy="6515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C1D89B18-F794-442A-B259-0B6263EFA4BE}"/>
              </a:ext>
            </a:extLst>
          </p:cNvPr>
          <p:cNvCxnSpPr>
            <a:cxnSpLocks/>
          </p:cNvCxnSpPr>
          <p:nvPr/>
        </p:nvCxnSpPr>
        <p:spPr>
          <a:xfrm>
            <a:off x="11288844" y="3310505"/>
            <a:ext cx="0" cy="290231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F15E5563-9258-440A-ADEF-96C665327305}"/>
              </a:ext>
            </a:extLst>
          </p:cNvPr>
          <p:cNvCxnSpPr>
            <a:cxnSpLocks/>
          </p:cNvCxnSpPr>
          <p:nvPr/>
        </p:nvCxnSpPr>
        <p:spPr>
          <a:xfrm>
            <a:off x="17945100" y="6551046"/>
            <a:ext cx="0" cy="290231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55B16CD0-81D5-4F4E-8C51-5E67BBB6BB40}"/>
              </a:ext>
            </a:extLst>
          </p:cNvPr>
          <p:cNvCxnSpPr>
            <a:cxnSpLocks/>
          </p:cNvCxnSpPr>
          <p:nvPr/>
        </p:nvCxnSpPr>
        <p:spPr>
          <a:xfrm>
            <a:off x="8502334" y="3335358"/>
            <a:ext cx="0" cy="290231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02FE4E56-046B-412F-9FB4-FB6608DA3232}"/>
              </a:ext>
            </a:extLst>
          </p:cNvPr>
          <p:cNvCxnSpPr>
            <a:cxnSpLocks/>
          </p:cNvCxnSpPr>
          <p:nvPr/>
        </p:nvCxnSpPr>
        <p:spPr>
          <a:xfrm flipV="1">
            <a:off x="8502334" y="3294874"/>
            <a:ext cx="2786510" cy="1993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158C30B7-47B4-41EA-B539-D0EAF539C0CD}"/>
              </a:ext>
            </a:extLst>
          </p:cNvPr>
          <p:cNvCxnSpPr>
            <a:cxnSpLocks/>
          </p:cNvCxnSpPr>
          <p:nvPr/>
        </p:nvCxnSpPr>
        <p:spPr>
          <a:xfrm flipV="1">
            <a:off x="8502334" y="6216946"/>
            <a:ext cx="2786510" cy="1993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64,&quot;width&quot;:3910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64,&quot;width&quot;:3910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64,&quot;width&quot;:391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2003</Words>
  <Application>Microsoft Office PowerPoint</Application>
  <PresentationFormat>宽屏</PresentationFormat>
  <Paragraphs>408</Paragraphs>
  <Slides>45</Slides>
  <Notes>38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45</vt:i4>
      </vt:variant>
    </vt:vector>
  </HeadingPairs>
  <TitlesOfParts>
    <vt:vector size="48" baseType="lpstr">
      <vt:lpstr>Office Theme</vt:lpstr>
      <vt:lpstr>自定义设计方案</vt:lpstr>
      <vt:lpstr>1_Office Theme</vt:lpstr>
      <vt:lpstr>Research project: 3D scanning based estimating the center of gravity of the body</vt:lpstr>
      <vt:lpstr>overview</vt:lpstr>
      <vt:lpstr>1.Motivation</vt:lpstr>
      <vt:lpstr>MOtivation</vt:lpstr>
      <vt:lpstr>2.Related work</vt:lpstr>
      <vt:lpstr>Related work</vt:lpstr>
      <vt:lpstr>3.Introduction</vt:lpstr>
      <vt:lpstr>Introduction</vt:lpstr>
      <vt:lpstr>Introduction</vt:lpstr>
      <vt:lpstr>Introduction</vt:lpstr>
      <vt:lpstr>3.environment</vt:lpstr>
      <vt:lpstr>Environment</vt:lpstr>
      <vt:lpstr>PowerPoint 演示文稿</vt:lpstr>
      <vt:lpstr>4.implementation</vt:lpstr>
      <vt:lpstr>point cloud registration: </vt:lpstr>
      <vt:lpstr>point cloud registration: </vt:lpstr>
      <vt:lpstr>point cloud registration:</vt:lpstr>
      <vt:lpstr>point cloud registration:</vt:lpstr>
      <vt:lpstr>point cloud registration: </vt:lpstr>
      <vt:lpstr>point cloud registration: </vt:lpstr>
      <vt:lpstr>point cloud registration: </vt:lpstr>
      <vt:lpstr>point cloud registration: </vt:lpstr>
      <vt:lpstr>point cloud registration: </vt:lpstr>
      <vt:lpstr>point cloud registration: </vt:lpstr>
      <vt:lpstr>Voxelization:  </vt:lpstr>
      <vt:lpstr>Voxelization:  </vt:lpstr>
      <vt:lpstr>Voxelization:  </vt:lpstr>
      <vt:lpstr>4.1Voxelization:  </vt:lpstr>
      <vt:lpstr>Voxel based denoising</vt:lpstr>
      <vt:lpstr>Voxel based denoising</vt:lpstr>
      <vt:lpstr>4.1Voxelization:  </vt:lpstr>
      <vt:lpstr>Mesh generation: Marching cubes</vt:lpstr>
      <vt:lpstr>Mesh generation: Marching cubes on GPGPu</vt:lpstr>
      <vt:lpstr>Mesh generation: Marching cubes</vt:lpstr>
      <vt:lpstr>Mesh generation: Marching cubes</vt:lpstr>
      <vt:lpstr>Mesh generation: Marching cubes</vt:lpstr>
      <vt:lpstr>Estimation of center of mass</vt:lpstr>
      <vt:lpstr> </vt:lpstr>
      <vt:lpstr> </vt:lpstr>
      <vt:lpstr> </vt:lpstr>
      <vt:lpstr> </vt:lpstr>
      <vt:lpstr>5.Demo</vt:lpstr>
      <vt:lpstr> </vt:lpstr>
      <vt:lpstr>PowerPoint 演示文稿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Platz für den Titel über maximal zwei ZeileN</dc:title>
  <dc:creator>Ludwig Schmutzler</dc:creator>
  <cp:lastModifiedBy>liuboyang</cp:lastModifiedBy>
  <cp:revision>103</cp:revision>
  <dcterms:created xsi:type="dcterms:W3CDTF">2018-03-06T09:12:00Z</dcterms:created>
  <dcterms:modified xsi:type="dcterms:W3CDTF">2022-04-04T02:35:00Z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F2E9E6C7957B40C8B68F027C36D6F9AC</vt:lpwstr>
  </property>
  <property fmtid="{D5CDD505-2E9C-101B-9397-08002B2CF9AE}" pid="3" name="KSOProductBuildVer">
    <vt:lpwstr>2052-11.1.0.11045</vt:lpwstr>
  </property>
</Properties>
</file>